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88" r:id="rId2"/>
    <p:sldId id="256" r:id="rId3"/>
    <p:sldId id="258" r:id="rId4"/>
    <p:sldId id="259" r:id="rId5"/>
    <p:sldId id="289" r:id="rId6"/>
    <p:sldId id="261" r:id="rId7"/>
    <p:sldId id="267" r:id="rId8"/>
    <p:sldId id="270" r:id="rId9"/>
    <p:sldId id="291" r:id="rId10"/>
    <p:sldId id="292" r:id="rId11"/>
    <p:sldId id="293" r:id="rId12"/>
    <p:sldId id="294" r:id="rId13"/>
    <p:sldId id="295" r:id="rId14"/>
    <p:sldId id="296" r:id="rId15"/>
    <p:sldId id="297" r:id="rId16"/>
    <p:sldId id="298" r:id="rId17"/>
    <p:sldId id="299" r:id="rId18"/>
    <p:sldId id="300" r:id="rId19"/>
    <p:sldId id="301" r:id="rId20"/>
    <p:sldId id="302" r:id="rId21"/>
    <p:sldId id="303" r:id="rId22"/>
    <p:sldId id="304" r:id="rId23"/>
    <p:sldId id="305" r:id="rId24"/>
    <p:sldId id="306" r:id="rId25"/>
    <p:sldId id="307" r:id="rId26"/>
    <p:sldId id="308" r:id="rId27"/>
    <p:sldId id="310" r:id="rId28"/>
    <p:sldId id="286" r:id="rId2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292929"/>
    <a:srgbClr val="86D921"/>
    <a:srgbClr val="FCBC4A"/>
    <a:srgbClr val="FE8D48"/>
    <a:srgbClr val="FF8D47"/>
    <a:srgbClr val="5F5F5F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20526" autoAdjust="0"/>
    <p:restoredTop sz="94660"/>
  </p:normalViewPr>
  <p:slideViewPr>
    <p:cSldViewPr>
      <p:cViewPr varScale="1">
        <p:scale>
          <a:sx n="97" d="100"/>
          <a:sy n="97" d="100"/>
        </p:scale>
        <p:origin x="-114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-2046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8672F7B-54A4-45A6-B64C-86649DE0A8A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7781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F52A12B-05ED-4362-99E1-851510E5CEE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1173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7" name="Rectangle 15"/>
          <p:cNvSpPr>
            <a:spLocks noChangeArrowheads="1"/>
          </p:cNvSpPr>
          <p:nvPr/>
        </p:nvSpPr>
        <p:spPr bwMode="gray">
          <a:xfrm>
            <a:off x="7172325" y="1062038"/>
            <a:ext cx="1971675" cy="5795962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gray">
          <a:xfrm>
            <a:off x="7172325" y="1028700"/>
            <a:ext cx="1971675" cy="5829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88" name="Rectangle 16"/>
          <p:cNvSpPr>
            <a:spLocks noChangeArrowheads="1"/>
          </p:cNvSpPr>
          <p:nvPr/>
        </p:nvSpPr>
        <p:spPr bwMode="gray">
          <a:xfrm>
            <a:off x="0" y="0"/>
            <a:ext cx="7142163" cy="57340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89" name="Rectangle 17"/>
          <p:cNvSpPr>
            <a:spLocks noChangeArrowheads="1"/>
          </p:cNvSpPr>
          <p:nvPr/>
        </p:nvSpPr>
        <p:spPr bwMode="gray">
          <a:xfrm>
            <a:off x="0" y="5676900"/>
            <a:ext cx="7142163" cy="1182688"/>
          </a:xfrm>
          <a:prstGeom prst="rect">
            <a:avLst/>
          </a:prstGeom>
          <a:solidFill>
            <a:srgbClr val="D3D3D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90" name="Rectangle 18"/>
          <p:cNvSpPr>
            <a:spLocks noChangeArrowheads="1"/>
          </p:cNvSpPr>
          <p:nvPr/>
        </p:nvSpPr>
        <p:spPr bwMode="gray">
          <a:xfrm>
            <a:off x="7172325" y="0"/>
            <a:ext cx="1971675" cy="99060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3091" name="Picture 19" descr="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gray">
          <a:xfrm>
            <a:off x="4676775" y="1323975"/>
            <a:ext cx="2465388" cy="3387725"/>
          </a:xfrm>
          <a:prstGeom prst="rect">
            <a:avLst/>
          </a:prstGeom>
          <a:noFill/>
        </p:spPr>
      </p:pic>
      <p:sp>
        <p:nvSpPr>
          <p:cNvPr id="3092" name="Rectangle 20"/>
          <p:cNvSpPr>
            <a:spLocks noChangeArrowheads="1"/>
          </p:cNvSpPr>
          <p:nvPr/>
        </p:nvSpPr>
        <p:spPr bwMode="gray">
          <a:xfrm>
            <a:off x="1571625" y="4721225"/>
            <a:ext cx="7572375" cy="16033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81200" y="4800600"/>
            <a:ext cx="7096125" cy="990600"/>
          </a:xfrm>
        </p:spPr>
        <p:txBody>
          <a:bodyPr/>
          <a:lstStyle>
            <a:lvl1pPr algn="l">
              <a:defRPr sz="49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11575" y="5943600"/>
            <a:ext cx="4038600" cy="457200"/>
          </a:xfrm>
        </p:spPr>
        <p:txBody>
          <a:bodyPr/>
          <a:lstStyle>
            <a:lvl1pPr marL="0" indent="0">
              <a:buFontTx/>
              <a:buNone/>
              <a:defRPr sz="1800">
                <a:latin typeface="Times New Roman" pitchFamily="18" charset="0"/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553200"/>
            <a:ext cx="2133600" cy="1682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553200"/>
            <a:ext cx="2895600" cy="1682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553200"/>
            <a:ext cx="2133600" cy="168275"/>
          </a:xfrm>
        </p:spPr>
        <p:txBody>
          <a:bodyPr/>
          <a:lstStyle>
            <a:lvl1pPr>
              <a:defRPr/>
            </a:lvl1pPr>
          </a:lstStyle>
          <a:p>
            <a:fld id="{D3AFF958-0C54-477D-B13B-E8347952F3A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gray">
          <a:xfrm>
            <a:off x="7239000" y="304800"/>
            <a:ext cx="183832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200">
                <a:solidFill>
                  <a:srgbClr val="FFFFFF"/>
                </a:solidFill>
                <a:latin typeface="Arial Black" pitchFamily="34" charset="0"/>
              </a:rPr>
              <a:t>L/O/G/O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7535867" y="6627168"/>
            <a:ext cx="160813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900" smtClean="0">
                <a:latin typeface="+mn-lt"/>
              </a:rPr>
              <a:t>www.trungtamtinhoc.edu.vn</a:t>
            </a:r>
            <a:endParaRPr lang="en-US" sz="90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1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7" grpId="0" animBg="1"/>
      <p:bldP spid="3086" grpId="0" animBg="1"/>
      <p:bldP spid="3088" grpId="0" animBg="1"/>
      <p:bldP spid="3089" grpId="0" animBg="1"/>
      <p:bldP spid="3090" grpId="0" animBg="1"/>
      <p:bldP spid="3092" grpId="0" animBg="1"/>
      <p:bldP spid="3074" grpId="0"/>
      <p:bldP spid="3075" grpId="0" build="p">
        <p:tmplLst>
          <p:tmpl lvl="1">
            <p:tnLst>
              <p:par>
                <p:cTn presetID="3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07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07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900" decel="100000" fill="hold"/>
                        <p:tgtEl>
                          <p:spTgt spid="307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1"/>
                          </p:val>
                        </p:tav>
                        <p:tav tm="100000">
                          <p:val>
                            <p:strVal val="#ppt_y-.03"/>
                          </p:val>
                        </p:tav>
                      </p:tavLst>
                    </p:anim>
                    <p:anim calcmode="lin" valueType="num">
                      <p:cBhvr>
                        <p:cTn dur="100" accel="100000" fill="hold">
                          <p:stCondLst>
                            <p:cond delay="900"/>
                          </p:stCondLst>
                        </p:cTn>
                        <p:tgtEl>
                          <p:spTgt spid="307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03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84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FE4A62-8226-4060-9E4A-B756F750ACD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 rot="5400000">
            <a:off x="8224517" y="3584251"/>
            <a:ext cx="160813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900" smtClean="0">
                <a:latin typeface="+mn-lt"/>
              </a:rPr>
              <a:t>www.trungtamtinhoc.edu.vn</a:t>
            </a:r>
            <a:endParaRPr lang="en-US" sz="900">
              <a:latin typeface="+mn-lt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89F13C-E507-45C6-A560-2F48673D767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03F81A-6699-496D-B18E-919BCE5FBF2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958AEA-6EA0-46B4-BFD5-BBC25D2ACDE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043A70-A272-462F-9529-A1191901297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143091-8A24-45C2-8355-992A6EE8B8E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6830E-D503-4674-A641-83F7CE7310E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07B5EC-12A8-4722-85DA-A21E07E8096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97AA6B-E69E-408E-A26A-D4B65744716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7963"/>
            <a:ext cx="2057400" cy="5765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7963"/>
            <a:ext cx="6019800" cy="5765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D3EBD6-832A-4A4E-BC6B-26DDE0F3E9C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7963"/>
            <a:ext cx="8229600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447800"/>
            <a:ext cx="8229600" cy="4525963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5112B65-3DB6-4973-9217-71E2CCD35AC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7963"/>
            <a:ext cx="8229600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447800"/>
            <a:ext cx="8229600" cy="4525963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04DCB65-3472-4FFA-B74F-2FCA31D18C2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7963"/>
            <a:ext cx="8229600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57200" y="1447800"/>
            <a:ext cx="8229600" cy="4525963"/>
          </a:xfrm>
        </p:spPr>
        <p:txBody>
          <a:bodyPr/>
          <a:lstStyle/>
          <a:p>
            <a:r>
              <a:rPr lang="en-US" smtClean="0"/>
              <a:t>Click icon to add SmartArt graphic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0933CF5-1B41-4F66-A8CA-D678574DF24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7" name="Picture 13" descr="5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gray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8893175" y="1035050"/>
            <a:ext cx="250825" cy="1776413"/>
          </a:xfrm>
          <a:prstGeom prst="rect">
            <a:avLst/>
          </a:prstGeom>
          <a:solidFill>
            <a:srgbClr val="DCDCD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gray">
          <a:xfrm>
            <a:off x="8893175" y="2855913"/>
            <a:ext cx="250825" cy="4002087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gray">
          <a:xfrm>
            <a:off x="0" y="0"/>
            <a:ext cx="9144000" cy="99060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gray">
          <a:xfrm>
            <a:off x="0" y="115888"/>
            <a:ext cx="8893175" cy="874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57200" y="207963"/>
            <a:ext cx="822960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4478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75DA961-E3FB-48F6-A7DA-EC5C2A40BA41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2" grpId="0" animBg="1"/>
      <p:bldP spid="1033" grpId="0" animBg="1"/>
      <p:bldP spid="1034" grpId="0" animBg="1"/>
      <p:bldP spid="1035" grpId="0" animBg="1"/>
      <p:bldP spid="1026" grpId="0"/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18" Type="http://schemas.openxmlformats.org/officeDocument/2006/relationships/image" Target="../media/image22.jpeg"/><Relationship Id="rId26" Type="http://schemas.openxmlformats.org/officeDocument/2006/relationships/image" Target="../media/image30.gif"/><Relationship Id="rId3" Type="http://schemas.openxmlformats.org/officeDocument/2006/relationships/image" Target="../media/image7.png"/><Relationship Id="rId21" Type="http://schemas.openxmlformats.org/officeDocument/2006/relationships/image" Target="../media/image25.jpeg"/><Relationship Id="rId7" Type="http://schemas.openxmlformats.org/officeDocument/2006/relationships/image" Target="../media/image11.gif"/><Relationship Id="rId12" Type="http://schemas.openxmlformats.org/officeDocument/2006/relationships/image" Target="../media/image16.jpeg"/><Relationship Id="rId17" Type="http://schemas.openxmlformats.org/officeDocument/2006/relationships/image" Target="../media/image21.jpeg"/><Relationship Id="rId25" Type="http://schemas.openxmlformats.org/officeDocument/2006/relationships/image" Target="../media/image29.jpeg"/><Relationship Id="rId2" Type="http://schemas.openxmlformats.org/officeDocument/2006/relationships/image" Target="../media/image5.jpeg"/><Relationship Id="rId16" Type="http://schemas.openxmlformats.org/officeDocument/2006/relationships/image" Target="../media/image20.jpeg"/><Relationship Id="rId20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24" Type="http://schemas.openxmlformats.org/officeDocument/2006/relationships/image" Target="../media/image28.jpeg"/><Relationship Id="rId5" Type="http://schemas.openxmlformats.org/officeDocument/2006/relationships/image" Target="../media/image9.jpeg"/><Relationship Id="rId15" Type="http://schemas.openxmlformats.org/officeDocument/2006/relationships/image" Target="../media/image19.jpeg"/><Relationship Id="rId23" Type="http://schemas.openxmlformats.org/officeDocument/2006/relationships/image" Target="../media/image27.jpeg"/><Relationship Id="rId10" Type="http://schemas.openxmlformats.org/officeDocument/2006/relationships/image" Target="../media/image14.jpeg"/><Relationship Id="rId19" Type="http://schemas.openxmlformats.org/officeDocument/2006/relationships/image" Target="../media/image23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8.jpeg"/><Relationship Id="rId22" Type="http://schemas.openxmlformats.org/officeDocument/2006/relationships/image" Target="../media/image2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0" y="609600"/>
            <a:ext cx="8915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ĐỘNG NGOÀI </a:t>
            </a:r>
            <a:r>
              <a:rPr lang="en-US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LÊN LỚP</a:t>
            </a:r>
            <a:endParaRPr lang="en-US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429000" y="3962400"/>
            <a:ext cx="4114800" cy="762000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LỚP </a:t>
            </a:r>
            <a:r>
              <a:rPr 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12A4 </a:t>
            </a:r>
            <a:endParaRPr lang="en-U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Oval 4"/>
          <p:cNvSpPr/>
          <p:nvPr/>
        </p:nvSpPr>
        <p:spPr>
          <a:xfrm>
            <a:off x="2514600" y="3048000"/>
            <a:ext cx="5943600" cy="762000"/>
          </a:xfrm>
          <a:prstGeom prst="ellips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GVCN: </a:t>
            </a:r>
            <a:r>
              <a:rPr lang="en-U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Đỗ</a:t>
            </a:r>
            <a:r>
              <a:rPr 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n-U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Thị</a:t>
            </a:r>
            <a:r>
              <a:rPr 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n-U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Vân</a:t>
            </a:r>
            <a:r>
              <a:rPr 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n-U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47875" y="5029200"/>
            <a:ext cx="7096125" cy="990600"/>
          </a:xfrm>
        </p:spPr>
        <p:txBody>
          <a:bodyPr/>
          <a:lstStyle/>
          <a:p>
            <a:r>
              <a:rPr lang="en-US" i="1" cap="all" dirty="0" smtClean="0">
                <a:ln w="381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innerShdw dist="50800" dir="2220000">
                    <a:srgbClr val="FF0000"/>
                  </a:innerShdw>
                  <a:reflection blurRad="6350" stA="55000" endA="50" endPos="85000" dir="5400000" sy="-100000" algn="bl" rotWithShape="0"/>
                </a:effectLst>
              </a:rPr>
              <a:t>THANH NIÊN VỚI VẤN ĐỀ LẬP NGHIỆP</a:t>
            </a:r>
            <a:endParaRPr lang="en-US" i="1" dirty="0">
              <a:ln w="381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innerShdw dist="50800" dir="2220000">
                  <a:srgbClr val="FF0000"/>
                </a:innerShdw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419600" y="5638800"/>
            <a:ext cx="38862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gray">
          <a:xfrm>
            <a:off x="4298950" y="5759450"/>
            <a:ext cx="74613" cy="1524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7239000" y="0"/>
            <a:ext cx="1752600" cy="990600"/>
          </a:xfrm>
          <a:prstGeom prst="round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</a:rPr>
              <a:t>12A4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7162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SS: </a:t>
            </a:r>
            <a:r>
              <a:rPr lang="en-US" sz="2800" b="1" dirty="0" smtClean="0">
                <a:solidFill>
                  <a:srgbClr val="FF0000"/>
                </a:solidFill>
              </a:rPr>
              <a:t>40</a:t>
            </a:r>
            <a:endParaRPr lang="en-US" sz="2800" b="1" dirty="0" smtClean="0">
              <a:solidFill>
                <a:srgbClr val="FF0000"/>
              </a:solidFill>
            </a:endParaRPr>
          </a:p>
          <a:p>
            <a:r>
              <a:rPr lang="en-US" sz="2800" b="1" dirty="0" smtClean="0">
                <a:solidFill>
                  <a:srgbClr val="FF0000"/>
                </a:solidFill>
              </a:rPr>
              <a:t>Năm:2016-2017</a:t>
            </a:r>
            <a:endParaRPr lang="en-US" sz="2800" b="1" dirty="0" smtClean="0">
              <a:solidFill>
                <a:srgbClr val="FF0000"/>
              </a:solidFill>
            </a:endParaRPr>
          </a:p>
          <a:p>
            <a:r>
              <a:rPr lang="en-US" sz="2800" b="1" dirty="0" smtClean="0">
                <a:solidFill>
                  <a:srgbClr val="FF0000"/>
                </a:solidFill>
              </a:rPr>
              <a:t>TP HCM </a:t>
            </a:r>
            <a:r>
              <a:rPr lang="en-US" sz="2800" b="1" dirty="0" err="1" smtClean="0">
                <a:solidFill>
                  <a:srgbClr val="FF0000"/>
                </a:solidFill>
              </a:rPr>
              <a:t>ngày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18</a:t>
            </a:r>
            <a:r>
              <a:rPr lang="en-US" sz="2800" b="1" dirty="0" smtClean="0">
                <a:solidFill>
                  <a:srgbClr val="FF0000"/>
                </a:solidFill>
              </a:rPr>
              <a:t>/3/2017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147" name="AutoShape 3"/>
          <p:cNvSpPr>
            <a:spLocks noChangeArrowheads="1"/>
          </p:cNvSpPr>
          <p:nvPr/>
        </p:nvSpPr>
        <p:spPr bwMode="ltGray">
          <a:xfrm rot="5400000">
            <a:off x="-2385616" y="1676796"/>
            <a:ext cx="4824412" cy="4823619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0">
            <a:gsLst>
              <a:gs pos="0">
                <a:schemeClr val="tx2">
                  <a:gamma/>
                  <a:tint val="45490"/>
                  <a:invGamma/>
                  <a:alpha val="60001"/>
                </a:schemeClr>
              </a:gs>
              <a:gs pos="100000">
                <a:schemeClr val="tx2">
                  <a:alpha val="60001"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149" name="AutoShape 5"/>
          <p:cNvSpPr>
            <a:spLocks noChangeArrowheads="1"/>
          </p:cNvSpPr>
          <p:nvPr/>
        </p:nvSpPr>
        <p:spPr bwMode="gray">
          <a:xfrm>
            <a:off x="2362200" y="4419600"/>
            <a:ext cx="5029200" cy="12954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endParaRPr lang="en-US" sz="3200" b="1" dirty="0" smtClean="0">
              <a:solidFill>
                <a:srgbClr val="000000"/>
              </a:solidFill>
            </a:endParaRPr>
          </a:p>
        </p:txBody>
      </p:sp>
      <p:sp>
        <p:nvSpPr>
          <p:cNvPr id="6150" name="AutoShape 6"/>
          <p:cNvSpPr>
            <a:spLocks noChangeArrowheads="1"/>
          </p:cNvSpPr>
          <p:nvPr/>
        </p:nvSpPr>
        <p:spPr bwMode="gray">
          <a:xfrm>
            <a:off x="2438400" y="3695700"/>
            <a:ext cx="6324600" cy="5080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sz="3200" b="1" dirty="0" smtClean="0">
                <a:solidFill>
                  <a:srgbClr val="000000"/>
                </a:solidFill>
              </a:rPr>
              <a:t>Hs THPT </a:t>
            </a:r>
            <a:r>
              <a:rPr lang="en-US" sz="3200" b="1" dirty="0" err="1" smtClean="0">
                <a:solidFill>
                  <a:srgbClr val="000000"/>
                </a:solidFill>
              </a:rPr>
              <a:t>cần</a:t>
            </a:r>
            <a:r>
              <a:rPr lang="en-US" sz="3200" b="1" dirty="0" smtClean="0">
                <a:solidFill>
                  <a:srgbClr val="000000"/>
                </a:solidFill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</a:rPr>
              <a:t>gì</a:t>
            </a:r>
            <a:r>
              <a:rPr lang="en-US" sz="3200" b="1" dirty="0" smtClean="0">
                <a:solidFill>
                  <a:srgbClr val="000000"/>
                </a:solidFill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</a:rPr>
              <a:t>để</a:t>
            </a:r>
            <a:r>
              <a:rPr lang="en-US" sz="3200" b="1" dirty="0" smtClean="0">
                <a:solidFill>
                  <a:srgbClr val="000000"/>
                </a:solidFill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</a:rPr>
              <a:t>lập</a:t>
            </a:r>
            <a:r>
              <a:rPr lang="en-US" sz="3200" b="1" dirty="0" smtClean="0">
                <a:solidFill>
                  <a:srgbClr val="000000"/>
                </a:solidFill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</a:rPr>
              <a:t>nghiệp</a:t>
            </a:r>
            <a:r>
              <a:rPr lang="en-US" sz="3200" b="1" dirty="0" smtClean="0">
                <a:solidFill>
                  <a:srgbClr val="000000"/>
                </a:solidFill>
              </a:rPr>
              <a:t> ?</a:t>
            </a:r>
            <a:endParaRPr lang="en-US" sz="3200" b="1" dirty="0"/>
          </a:p>
        </p:txBody>
      </p:sp>
      <p:sp>
        <p:nvSpPr>
          <p:cNvPr id="6151" name="AutoShape 7"/>
          <p:cNvSpPr>
            <a:spLocks noChangeArrowheads="1"/>
          </p:cNvSpPr>
          <p:nvPr/>
        </p:nvSpPr>
        <p:spPr bwMode="gray">
          <a:xfrm>
            <a:off x="2286000" y="2827338"/>
            <a:ext cx="6858000" cy="5080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sz="3200" b="1" dirty="0" err="1" smtClean="0">
                <a:solidFill>
                  <a:srgbClr val="000000"/>
                </a:solidFill>
              </a:rPr>
              <a:t>Thanh</a:t>
            </a:r>
            <a:r>
              <a:rPr lang="en-US" sz="3200" b="1" dirty="0" smtClean="0">
                <a:solidFill>
                  <a:srgbClr val="000000"/>
                </a:solidFill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</a:rPr>
              <a:t>niên</a:t>
            </a:r>
            <a:r>
              <a:rPr lang="en-US" sz="3200" b="1" dirty="0" smtClean="0">
                <a:solidFill>
                  <a:srgbClr val="000000"/>
                </a:solidFill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</a:rPr>
              <a:t>cần</a:t>
            </a:r>
            <a:r>
              <a:rPr lang="en-US" sz="3200" b="1" dirty="0" smtClean="0">
                <a:solidFill>
                  <a:srgbClr val="000000"/>
                </a:solidFill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</a:rPr>
              <a:t>gì</a:t>
            </a:r>
            <a:r>
              <a:rPr lang="en-US" sz="3200" b="1" dirty="0" smtClean="0">
                <a:solidFill>
                  <a:srgbClr val="000000"/>
                </a:solidFill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</a:rPr>
              <a:t>để</a:t>
            </a:r>
            <a:r>
              <a:rPr lang="en-US" sz="3200" b="1" dirty="0" smtClean="0">
                <a:solidFill>
                  <a:srgbClr val="000000"/>
                </a:solidFill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</a:rPr>
              <a:t>lập</a:t>
            </a:r>
            <a:r>
              <a:rPr lang="en-US" sz="3200" b="1" dirty="0" smtClean="0">
                <a:solidFill>
                  <a:srgbClr val="000000"/>
                </a:solidFill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</a:rPr>
              <a:t>nghiệp</a:t>
            </a:r>
            <a:r>
              <a:rPr lang="en-US" sz="3200" b="1" dirty="0" smtClean="0">
                <a:solidFill>
                  <a:srgbClr val="000000"/>
                </a:solidFill>
              </a:rPr>
              <a:t> ?</a:t>
            </a:r>
            <a:endParaRPr lang="en-US" sz="3200" b="1" dirty="0"/>
          </a:p>
        </p:txBody>
      </p:sp>
      <p:sp>
        <p:nvSpPr>
          <p:cNvPr id="6152" name="AutoShape 8"/>
          <p:cNvSpPr>
            <a:spLocks noChangeArrowheads="1"/>
          </p:cNvSpPr>
          <p:nvPr/>
        </p:nvSpPr>
        <p:spPr bwMode="gray">
          <a:xfrm>
            <a:off x="1765300" y="2057400"/>
            <a:ext cx="4419600" cy="5080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sz="3200" b="1" dirty="0" err="1" smtClean="0"/>
              <a:t>Lập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nghiệp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là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gì</a:t>
            </a:r>
            <a:r>
              <a:rPr lang="en-US" sz="3200" b="1" dirty="0" smtClean="0"/>
              <a:t> ?</a:t>
            </a:r>
            <a:endParaRPr lang="en-US" sz="3200" b="1" dirty="0"/>
          </a:p>
        </p:txBody>
      </p:sp>
      <p:grpSp>
        <p:nvGrpSpPr>
          <p:cNvPr id="6153" name="Group 9"/>
          <p:cNvGrpSpPr>
            <a:grpSpLocks/>
          </p:cNvGrpSpPr>
          <p:nvPr/>
        </p:nvGrpSpPr>
        <p:grpSpPr bwMode="auto">
          <a:xfrm>
            <a:off x="1447800" y="2146300"/>
            <a:ext cx="381000" cy="381000"/>
            <a:chOff x="2078" y="1680"/>
            <a:chExt cx="1615" cy="1615"/>
          </a:xfrm>
        </p:grpSpPr>
        <p:sp>
          <p:nvSpPr>
            <p:cNvPr id="6154" name="Oval 10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5715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5" name="Oval 11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6" name="Oval 12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157" name="Oval 1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158" name="Oval 14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6159" name="Oval 1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6160" name="Group 16"/>
          <p:cNvGrpSpPr>
            <a:grpSpLocks/>
          </p:cNvGrpSpPr>
          <p:nvPr/>
        </p:nvGrpSpPr>
        <p:grpSpPr bwMode="auto">
          <a:xfrm>
            <a:off x="1981200" y="2933700"/>
            <a:ext cx="381000" cy="381000"/>
            <a:chOff x="2078" y="1680"/>
            <a:chExt cx="1615" cy="1615"/>
          </a:xfrm>
        </p:grpSpPr>
        <p:sp>
          <p:nvSpPr>
            <p:cNvPr id="6161" name="Oval 17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5715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62" name="Oval 18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63" name="Oval 19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164" name="Oval 2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shade val="0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165" name="Oval 21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6166" name="Oval 22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6167" name="Group 23"/>
          <p:cNvGrpSpPr>
            <a:grpSpLocks/>
          </p:cNvGrpSpPr>
          <p:nvPr/>
        </p:nvGrpSpPr>
        <p:grpSpPr bwMode="auto">
          <a:xfrm>
            <a:off x="2133600" y="3771900"/>
            <a:ext cx="381000" cy="381000"/>
            <a:chOff x="2078" y="1680"/>
            <a:chExt cx="1615" cy="1615"/>
          </a:xfrm>
        </p:grpSpPr>
        <p:sp>
          <p:nvSpPr>
            <p:cNvPr id="6168" name="Oval 24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5715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69" name="Oval 25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70" name="Oval 26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171" name="Oval 27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172" name="Oval 28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6173" name="Oval 29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6174" name="Group 30"/>
          <p:cNvGrpSpPr>
            <a:grpSpLocks/>
          </p:cNvGrpSpPr>
          <p:nvPr/>
        </p:nvGrpSpPr>
        <p:grpSpPr bwMode="auto">
          <a:xfrm>
            <a:off x="2057400" y="4610100"/>
            <a:ext cx="381000" cy="381000"/>
            <a:chOff x="2078" y="1680"/>
            <a:chExt cx="1615" cy="1615"/>
          </a:xfrm>
        </p:grpSpPr>
        <p:sp>
          <p:nvSpPr>
            <p:cNvPr id="6175" name="Oval 31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5715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76" name="Oval 32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77" name="Oval 3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178" name="Oval 34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8D67E1">
                    <a:gamma/>
                    <a:shade val="0"/>
                    <a:invGamma/>
                  </a:srgbClr>
                </a:gs>
                <a:gs pos="100000">
                  <a:srgbClr val="8D67E1"/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179" name="Oval 3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6180" name="Oval 36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6188" name="Text Box 44"/>
          <p:cNvSpPr txBox="1">
            <a:spLocks noChangeArrowheads="1"/>
          </p:cNvSpPr>
          <p:nvPr/>
        </p:nvSpPr>
        <p:spPr bwMode="black">
          <a:xfrm>
            <a:off x="0" y="2590800"/>
            <a:ext cx="1905000" cy="286232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Thanh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niên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với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vấn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đề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lập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nghiệp</a:t>
            </a:r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6189" name="Picture 45" descr="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46938" y="4252912"/>
            <a:ext cx="1897062" cy="2605088"/>
          </a:xfrm>
          <a:prstGeom prst="rect">
            <a:avLst/>
          </a:prstGeom>
          <a:noFill/>
        </p:spPr>
      </p:pic>
      <p:sp>
        <p:nvSpPr>
          <p:cNvPr id="38" name="Rectangle 37"/>
          <p:cNvSpPr/>
          <p:nvPr/>
        </p:nvSpPr>
        <p:spPr>
          <a:xfrm>
            <a:off x="2667000" y="4648200"/>
            <a:ext cx="4953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b="1" dirty="0" smtClean="0"/>
              <a:t>ý nghĩa của chủ đề thanh niên v</a:t>
            </a:r>
            <a:r>
              <a:rPr lang="en-US" sz="2800" b="1" dirty="0" smtClean="0"/>
              <a:t>ớ</a:t>
            </a:r>
            <a:r>
              <a:rPr lang="vi-VN" sz="2800" b="1" dirty="0" smtClean="0"/>
              <a:t>i vấn đề lập nghiệp </a:t>
            </a:r>
            <a:endParaRPr lang="en-US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2638" y="1590675"/>
            <a:ext cx="7270750" cy="2987675"/>
          </a:xfrm>
        </p:spPr>
        <p:txBody>
          <a:bodyPr/>
          <a:lstStyle/>
          <a:p>
            <a:endParaRPr lang="en-US" sz="2200" dirty="0"/>
          </a:p>
        </p:txBody>
      </p:sp>
      <p:pic>
        <p:nvPicPr>
          <p:cNvPr id="7173" name="Picture 5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750" y="4648200"/>
            <a:ext cx="1619250" cy="2224088"/>
          </a:xfrm>
          <a:prstGeom prst="rect">
            <a:avLst/>
          </a:prstGeom>
          <a:noFill/>
        </p:spPr>
      </p:pic>
      <p:pic>
        <p:nvPicPr>
          <p:cNvPr id="5" name="Picture 4" descr="485084_336328599799550_240676741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24400" y="0"/>
            <a:ext cx="4419600" cy="6858000"/>
          </a:xfrm>
          <a:prstGeom prst="rect">
            <a:avLst/>
          </a:prstGeom>
        </p:spPr>
      </p:pic>
      <p:pic>
        <p:nvPicPr>
          <p:cNvPr id="6" name="Picture 5" descr="MikhailVarshavski6phunutodayv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4648200" cy="3733800"/>
          </a:xfrm>
          <a:prstGeom prst="rect">
            <a:avLst/>
          </a:prstGeom>
        </p:spPr>
      </p:pic>
      <p:pic>
        <p:nvPicPr>
          <p:cNvPr id="7" name="Picture 6" descr="nhung-ki-nang-tro-thanh-dau-bep-gioi--4-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3810000"/>
            <a:ext cx="4724400" cy="3048000"/>
          </a:xfrm>
          <a:prstGeom prst="rect">
            <a:avLst/>
          </a:prstGeom>
        </p:spPr>
      </p:pic>
      <p:pic>
        <p:nvPicPr>
          <p:cNvPr id="8" name="Picture 7" descr="luatsu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3581400"/>
            <a:ext cx="4953000" cy="3276600"/>
          </a:xfrm>
          <a:prstGeom prst="rect">
            <a:avLst/>
          </a:prstGeom>
        </p:spPr>
      </p:pic>
      <p:pic>
        <p:nvPicPr>
          <p:cNvPr id="10" name="Picture 9" descr="nguoiduatin-quan-toa-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4953000" cy="3581400"/>
          </a:xfrm>
          <a:prstGeom prst="rect">
            <a:avLst/>
          </a:prstGeom>
        </p:spPr>
      </p:pic>
      <p:pic>
        <p:nvPicPr>
          <p:cNvPr id="11" name="Picture 10" descr="dan-mang-lieu-xieu-ve-dien-trai-cua-nhung-chang-canh-sat-quoc-te-blogtamsuvn1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953001" y="0"/>
            <a:ext cx="4191000" cy="6858000"/>
          </a:xfrm>
          <a:prstGeom prst="rect">
            <a:avLst/>
          </a:prstGeom>
        </p:spPr>
      </p:pic>
      <p:pic>
        <p:nvPicPr>
          <p:cNvPr id="12" name="Picture 11" descr="images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-1" y="3962400"/>
            <a:ext cx="5008605" cy="2895600"/>
          </a:xfrm>
          <a:prstGeom prst="rect">
            <a:avLst/>
          </a:prstGeom>
        </p:spPr>
      </p:pic>
      <p:pic>
        <p:nvPicPr>
          <p:cNvPr id="13" name="Picture 12" descr="phien_dich_qua_dien_thoai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-1" y="0"/>
            <a:ext cx="4876801" cy="3200400"/>
          </a:xfrm>
          <a:prstGeom prst="rect">
            <a:avLst/>
          </a:prstGeom>
        </p:spPr>
      </p:pic>
      <p:pic>
        <p:nvPicPr>
          <p:cNvPr id="14" name="Picture 13" descr="tran-thanh-guong-mat-hot-tai-vtv-awards-2015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876800" y="0"/>
            <a:ext cx="4267200" cy="6858000"/>
          </a:xfrm>
          <a:prstGeom prst="rect">
            <a:avLst/>
          </a:prstGeom>
        </p:spPr>
      </p:pic>
      <p:pic>
        <p:nvPicPr>
          <p:cNvPr id="15" name="Picture 14" descr="le min ho 0349 (14)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791200" y="0"/>
            <a:ext cx="3352800" cy="6858000"/>
          </a:xfrm>
          <a:prstGeom prst="rect">
            <a:avLst/>
          </a:prstGeom>
        </p:spPr>
      </p:pic>
      <p:pic>
        <p:nvPicPr>
          <p:cNvPr id="16" name="Picture 15" descr="vietjet-air-tuyen-tiep-vien-hang-khong-688x320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0" y="3581400"/>
            <a:ext cx="5791200" cy="3276600"/>
          </a:xfrm>
          <a:prstGeom prst="rect">
            <a:avLst/>
          </a:prstGeom>
        </p:spPr>
      </p:pic>
      <p:pic>
        <p:nvPicPr>
          <p:cNvPr id="17" name="Picture 16" descr="Zing_Kiem_soat_khong_luu_2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0" y="0"/>
            <a:ext cx="5791200" cy="3581399"/>
          </a:xfrm>
          <a:prstGeom prst="rect">
            <a:avLst/>
          </a:prstGeom>
        </p:spPr>
      </p:pic>
      <p:pic>
        <p:nvPicPr>
          <p:cNvPr id="18" name="Picture 17" descr="352x176_1c6611da-5577-44ec-b79b-d2786108f16b.jpg"/>
          <p:cNvPicPr>
            <a:picLocks noChangeAspect="1"/>
          </p:cNvPicPr>
          <p:nvPr/>
        </p:nvPicPr>
        <p:blipFill>
          <a:blip r:embed="rId16" cstate="print"/>
          <a:srcRect r="50000"/>
          <a:stretch>
            <a:fillRect/>
          </a:stretch>
        </p:blipFill>
        <p:spPr>
          <a:xfrm>
            <a:off x="4419600" y="0"/>
            <a:ext cx="4724400" cy="3810000"/>
          </a:xfrm>
          <a:prstGeom prst="rect">
            <a:avLst/>
          </a:prstGeom>
        </p:spPr>
      </p:pic>
      <p:pic>
        <p:nvPicPr>
          <p:cNvPr id="19" name="Picture 18" descr="do-manh-cuong-lot-vao-danh-sach-nghe-si-bi-ghet-nhat-showbiz-viet-1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0" y="0"/>
            <a:ext cx="4517787" cy="6858000"/>
          </a:xfrm>
          <a:prstGeom prst="rect">
            <a:avLst/>
          </a:prstGeom>
        </p:spPr>
      </p:pic>
      <p:pic>
        <p:nvPicPr>
          <p:cNvPr id="22" name="Picture 21" descr="1bbb271597ecebf0d331f6ef74567494bb7a2179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4419600" y="3733800"/>
            <a:ext cx="4724400" cy="3124200"/>
          </a:xfrm>
          <a:prstGeom prst="rect">
            <a:avLst/>
          </a:prstGeom>
        </p:spPr>
      </p:pic>
      <p:pic>
        <p:nvPicPr>
          <p:cNvPr id="24" name="Picture 23" descr="1290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4600575" y="0"/>
            <a:ext cx="4543425" cy="6858000"/>
          </a:xfrm>
          <a:prstGeom prst="rect">
            <a:avLst/>
          </a:prstGeom>
        </p:spPr>
      </p:pic>
      <p:pic>
        <p:nvPicPr>
          <p:cNvPr id="25" name="Picture 24" descr="xuanlan.jpg"/>
          <p:cNvPicPr>
            <a:picLocks noChangeAspect="1"/>
          </p:cNvPicPr>
          <p:nvPr/>
        </p:nvPicPr>
        <p:blipFill>
          <a:blip r:embed="rId20" cstate="print"/>
          <a:srcRect r="24000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26" name="Picture 25" descr="11703163-1686093388280513-3497662301899096033-n-1451373197687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914400" y="609600"/>
            <a:ext cx="7772400" cy="5715000"/>
          </a:xfrm>
          <a:prstGeom prst="rect">
            <a:avLst/>
          </a:prstGeom>
        </p:spPr>
      </p:pic>
      <p:pic>
        <p:nvPicPr>
          <p:cNvPr id="27" name="Picture 26" descr="20160217105106-a2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381000" y="0"/>
            <a:ext cx="8001000" cy="6829425"/>
          </a:xfrm>
          <a:prstGeom prst="rect">
            <a:avLst/>
          </a:prstGeom>
        </p:spPr>
      </p:pic>
      <p:pic>
        <p:nvPicPr>
          <p:cNvPr id="28" name="Picture 27" descr="john-huy-tran2.jp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1295400" y="-56757"/>
            <a:ext cx="6553200" cy="6914757"/>
          </a:xfrm>
          <a:prstGeom prst="rect">
            <a:avLst/>
          </a:prstGeom>
        </p:spPr>
      </p:pic>
      <p:pic>
        <p:nvPicPr>
          <p:cNvPr id="29" name="Picture 28" descr="34-1487093041598.jp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0" y="304800"/>
            <a:ext cx="6019800" cy="4015207"/>
          </a:xfrm>
          <a:prstGeom prst="rect">
            <a:avLst/>
          </a:prstGeom>
        </p:spPr>
      </p:pic>
      <p:pic>
        <p:nvPicPr>
          <p:cNvPr id="30" name="Picture 29" descr="sontung2-0722.jp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3295650" y="3200400"/>
            <a:ext cx="5848350" cy="3657600"/>
          </a:xfrm>
          <a:prstGeom prst="rect">
            <a:avLst/>
          </a:prstGeom>
        </p:spPr>
      </p:pic>
      <p:pic>
        <p:nvPicPr>
          <p:cNvPr id="31" name="Picture 30" descr="96.gif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381000" y="3581400"/>
            <a:ext cx="3048000" cy="3048000"/>
          </a:xfrm>
          <a:prstGeom prst="rect">
            <a:avLst/>
          </a:prstGeom>
        </p:spPr>
      </p:pic>
      <p:sp>
        <p:nvSpPr>
          <p:cNvPr id="32" name="Cloud Callout 31"/>
          <p:cNvSpPr/>
          <p:nvPr/>
        </p:nvSpPr>
        <p:spPr>
          <a:xfrm>
            <a:off x="2590800" y="0"/>
            <a:ext cx="6553200" cy="3124200"/>
          </a:xfrm>
          <a:prstGeom prst="cloudCallout">
            <a:avLst>
              <a:gd name="adj1" fmla="val -49523"/>
              <a:gd name="adj2" fmla="val 64129"/>
            </a:avLst>
          </a:prstGeom>
          <a:ln w="76200">
            <a:solidFill>
              <a:srgbClr val="292929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Ngành</a:t>
            </a:r>
            <a:r>
              <a:rPr lang="en-US" sz="3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en-US" sz="36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nghề</a:t>
            </a:r>
            <a:r>
              <a:rPr lang="en-US" sz="3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en-US" sz="36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nào</a:t>
            </a:r>
            <a:r>
              <a:rPr lang="en-US" sz="3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en-US" sz="36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phù</a:t>
            </a:r>
            <a:r>
              <a:rPr lang="en-US" sz="3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en-US" sz="36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hợp</a:t>
            </a:r>
            <a:r>
              <a:rPr lang="en-US" sz="3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en-US" sz="36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với</a:t>
            </a:r>
            <a:r>
              <a:rPr lang="en-US" sz="3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en-US" sz="36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bạn</a:t>
            </a:r>
            <a:r>
              <a:rPr lang="en-US" sz="3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en-US" sz="36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nhất</a:t>
            </a:r>
            <a:r>
              <a:rPr lang="en-US" sz="3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?</a:t>
            </a:r>
            <a:endParaRPr lang="en-US" sz="36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1" dur="90" accel="50000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911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89">
                                          <p:stCondLst>
                                            <p:cond delay="91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32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90" accel="50000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9" dur="13">
                                          <p:stCondLst>
                                            <p:cond delay="31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0" dur="83" decel="50000">
                                          <p:stCondLst>
                                            <p:cond delay="323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6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9" dur="90" accel="50000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911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89">
                                          <p:stCondLst>
                                            <p:cond delay="91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32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90" accel="50000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7" dur="13">
                                          <p:stCondLst>
                                            <p:cond delay="31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8" dur="83" decel="50000">
                                          <p:stCondLst>
                                            <p:cond delay="32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6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7" dur="90" accel="50000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911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89">
                                          <p:stCondLst>
                                            <p:cond delay="91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32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90" accel="50000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5" dur="13">
                                          <p:stCondLst>
                                            <p:cond delay="3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6" dur="83" decel="50000">
                                          <p:stCondLst>
                                            <p:cond delay="323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5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5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5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7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7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1" fill="hold">
                      <p:stCondLst>
                        <p:cond delay="indefinite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4" fill="hold">
                      <p:stCondLst>
                        <p:cond delay="indefinite"/>
                      </p:stCondLst>
                      <p:childTnLst>
                        <p:par>
                          <p:cTn id="315" fill="hold">
                            <p:stCondLst>
                              <p:cond delay="0"/>
                            </p:stCondLst>
                            <p:childTnLst>
                              <p:par>
                                <p:cTn id="316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6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6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3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4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Video clip</a:t>
            </a:r>
            <a:endParaRPr lang="en-US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pic>
        <p:nvPicPr>
          <p:cNvPr id="1026" name="Picture 2" descr="C:\Users\USER\Desktop\CHINH\kiet ^-^\2eb10841a947fd1f2fd77bbdc0785f88_video-clip-art-co-video-clip-art_490-454.g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1905000"/>
            <a:ext cx="4667250" cy="4324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57" name="Group 41"/>
          <p:cNvGrpSpPr>
            <a:grpSpLocks/>
          </p:cNvGrpSpPr>
          <p:nvPr/>
        </p:nvGrpSpPr>
        <p:grpSpPr bwMode="auto">
          <a:xfrm>
            <a:off x="3581400" y="1905000"/>
            <a:ext cx="1373188" cy="4187825"/>
            <a:chOff x="2134" y="1048"/>
            <a:chExt cx="865" cy="2798"/>
          </a:xfrm>
        </p:grpSpPr>
        <p:sp>
          <p:nvSpPr>
            <p:cNvPr id="9258" name="Freeform 42"/>
            <p:cNvSpPr>
              <a:spLocks/>
            </p:cNvSpPr>
            <p:nvPr/>
          </p:nvSpPr>
          <p:spPr bwMode="invGray">
            <a:xfrm rot="16200000">
              <a:off x="2083" y="2930"/>
              <a:ext cx="1085" cy="74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82" y="202"/>
                </a:cxn>
                <a:cxn ang="0">
                  <a:pos x="577" y="202"/>
                </a:cxn>
                <a:cxn ang="0">
                  <a:pos x="637" y="249"/>
                </a:cxn>
                <a:cxn ang="0">
                  <a:pos x="639" y="402"/>
                </a:cxn>
                <a:cxn ang="0">
                  <a:pos x="598" y="400"/>
                </a:cxn>
                <a:cxn ang="0">
                  <a:pos x="669" y="532"/>
                </a:cxn>
                <a:cxn ang="0">
                  <a:pos x="735" y="402"/>
                </a:cxn>
                <a:cxn ang="0">
                  <a:pos x="696" y="402"/>
                </a:cxn>
                <a:cxn ang="0">
                  <a:pos x="694" y="226"/>
                </a:cxn>
                <a:cxn ang="0">
                  <a:pos x="616" y="150"/>
                </a:cxn>
                <a:cxn ang="0">
                  <a:pos x="335" y="149"/>
                </a:cxn>
                <a:cxn ang="0">
                  <a:pos x="69" y="0"/>
                </a:cxn>
                <a:cxn ang="0">
                  <a:pos x="0" y="0"/>
                </a:cxn>
              </a:cxnLst>
              <a:rect l="0" t="0" r="r" b="b"/>
              <a:pathLst>
                <a:path w="735" h="532">
                  <a:moveTo>
                    <a:pt x="0" y="0"/>
                  </a:moveTo>
                  <a:cubicBezTo>
                    <a:pt x="0" y="0"/>
                    <a:pt x="85" y="216"/>
                    <a:pt x="382" y="202"/>
                  </a:cubicBezTo>
                  <a:cubicBezTo>
                    <a:pt x="479" y="202"/>
                    <a:pt x="577" y="202"/>
                    <a:pt x="577" y="202"/>
                  </a:cubicBezTo>
                  <a:cubicBezTo>
                    <a:pt x="577" y="202"/>
                    <a:pt x="639" y="201"/>
                    <a:pt x="637" y="249"/>
                  </a:cubicBezTo>
                  <a:cubicBezTo>
                    <a:pt x="638" y="325"/>
                    <a:pt x="639" y="402"/>
                    <a:pt x="639" y="402"/>
                  </a:cubicBezTo>
                  <a:lnTo>
                    <a:pt x="598" y="400"/>
                  </a:lnTo>
                  <a:lnTo>
                    <a:pt x="669" y="532"/>
                  </a:lnTo>
                  <a:lnTo>
                    <a:pt x="735" y="402"/>
                  </a:lnTo>
                  <a:lnTo>
                    <a:pt x="696" y="402"/>
                  </a:lnTo>
                  <a:cubicBezTo>
                    <a:pt x="696" y="402"/>
                    <a:pt x="695" y="314"/>
                    <a:pt x="694" y="226"/>
                  </a:cubicBezTo>
                  <a:cubicBezTo>
                    <a:pt x="687" y="160"/>
                    <a:pt x="616" y="150"/>
                    <a:pt x="616" y="150"/>
                  </a:cubicBezTo>
                  <a:cubicBezTo>
                    <a:pt x="556" y="137"/>
                    <a:pt x="473" y="153"/>
                    <a:pt x="335" y="149"/>
                  </a:cubicBezTo>
                  <a:cubicBezTo>
                    <a:pt x="110" y="126"/>
                    <a:pt x="69" y="0"/>
                    <a:pt x="69" y="0"/>
                  </a:cubicBez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0"/>
                  </a:srgb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59" name="Freeform 43"/>
            <p:cNvSpPr>
              <a:spLocks/>
            </p:cNvSpPr>
            <p:nvPr/>
          </p:nvSpPr>
          <p:spPr bwMode="invGray">
            <a:xfrm rot="16200000">
              <a:off x="2453" y="2022"/>
              <a:ext cx="210" cy="847"/>
            </a:xfrm>
            <a:custGeom>
              <a:avLst/>
              <a:gdLst/>
              <a:ahLst/>
              <a:cxnLst>
                <a:cxn ang="0">
                  <a:pos x="37" y="1"/>
                </a:cxn>
                <a:cxn ang="0">
                  <a:pos x="45" y="472"/>
                </a:cxn>
                <a:cxn ang="0">
                  <a:pos x="0" y="474"/>
                </a:cxn>
                <a:cxn ang="0">
                  <a:pos x="72" y="604"/>
                </a:cxn>
                <a:cxn ang="0">
                  <a:pos x="142" y="474"/>
                </a:cxn>
                <a:cxn ang="0">
                  <a:pos x="100" y="474"/>
                </a:cxn>
                <a:cxn ang="0">
                  <a:pos x="99" y="0"/>
                </a:cxn>
                <a:cxn ang="0">
                  <a:pos x="37" y="1"/>
                </a:cxn>
              </a:cxnLst>
              <a:rect l="0" t="0" r="r" b="b"/>
              <a:pathLst>
                <a:path w="142" h="604">
                  <a:moveTo>
                    <a:pt x="37" y="1"/>
                  </a:moveTo>
                  <a:lnTo>
                    <a:pt x="45" y="472"/>
                  </a:lnTo>
                  <a:lnTo>
                    <a:pt x="0" y="474"/>
                  </a:lnTo>
                  <a:lnTo>
                    <a:pt x="72" y="604"/>
                  </a:lnTo>
                  <a:lnTo>
                    <a:pt x="142" y="474"/>
                  </a:lnTo>
                  <a:lnTo>
                    <a:pt x="100" y="474"/>
                  </a:lnTo>
                  <a:lnTo>
                    <a:pt x="99" y="0"/>
                  </a:lnTo>
                  <a:lnTo>
                    <a:pt x="37" y="1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0"/>
                  </a:srgb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60" name="Freeform 44"/>
            <p:cNvSpPr>
              <a:spLocks/>
            </p:cNvSpPr>
            <p:nvPr/>
          </p:nvSpPr>
          <p:spPr bwMode="invGray">
            <a:xfrm rot="16200000" flipH="1">
              <a:off x="2052" y="1217"/>
              <a:ext cx="1085" cy="74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82" y="202"/>
                </a:cxn>
                <a:cxn ang="0">
                  <a:pos x="577" y="202"/>
                </a:cxn>
                <a:cxn ang="0">
                  <a:pos x="637" y="249"/>
                </a:cxn>
                <a:cxn ang="0">
                  <a:pos x="639" y="402"/>
                </a:cxn>
                <a:cxn ang="0">
                  <a:pos x="598" y="400"/>
                </a:cxn>
                <a:cxn ang="0">
                  <a:pos x="669" y="532"/>
                </a:cxn>
                <a:cxn ang="0">
                  <a:pos x="735" y="402"/>
                </a:cxn>
                <a:cxn ang="0">
                  <a:pos x="696" y="402"/>
                </a:cxn>
                <a:cxn ang="0">
                  <a:pos x="694" y="226"/>
                </a:cxn>
                <a:cxn ang="0">
                  <a:pos x="616" y="150"/>
                </a:cxn>
                <a:cxn ang="0">
                  <a:pos x="335" y="149"/>
                </a:cxn>
                <a:cxn ang="0">
                  <a:pos x="69" y="0"/>
                </a:cxn>
                <a:cxn ang="0">
                  <a:pos x="0" y="0"/>
                </a:cxn>
              </a:cxnLst>
              <a:rect l="0" t="0" r="r" b="b"/>
              <a:pathLst>
                <a:path w="735" h="532">
                  <a:moveTo>
                    <a:pt x="0" y="0"/>
                  </a:moveTo>
                  <a:cubicBezTo>
                    <a:pt x="0" y="0"/>
                    <a:pt x="85" y="216"/>
                    <a:pt x="382" y="202"/>
                  </a:cubicBezTo>
                  <a:cubicBezTo>
                    <a:pt x="479" y="202"/>
                    <a:pt x="577" y="202"/>
                    <a:pt x="577" y="202"/>
                  </a:cubicBezTo>
                  <a:cubicBezTo>
                    <a:pt x="577" y="202"/>
                    <a:pt x="639" y="201"/>
                    <a:pt x="637" y="249"/>
                  </a:cubicBezTo>
                  <a:cubicBezTo>
                    <a:pt x="638" y="325"/>
                    <a:pt x="639" y="402"/>
                    <a:pt x="639" y="402"/>
                  </a:cubicBezTo>
                  <a:lnTo>
                    <a:pt x="598" y="400"/>
                  </a:lnTo>
                  <a:lnTo>
                    <a:pt x="669" y="532"/>
                  </a:lnTo>
                  <a:lnTo>
                    <a:pt x="735" y="402"/>
                  </a:lnTo>
                  <a:lnTo>
                    <a:pt x="696" y="402"/>
                  </a:lnTo>
                  <a:cubicBezTo>
                    <a:pt x="696" y="402"/>
                    <a:pt x="695" y="314"/>
                    <a:pt x="694" y="226"/>
                  </a:cubicBezTo>
                  <a:cubicBezTo>
                    <a:pt x="687" y="160"/>
                    <a:pt x="616" y="150"/>
                    <a:pt x="616" y="150"/>
                  </a:cubicBezTo>
                  <a:cubicBezTo>
                    <a:pt x="556" y="137"/>
                    <a:pt x="473" y="153"/>
                    <a:pt x="335" y="149"/>
                  </a:cubicBezTo>
                  <a:cubicBezTo>
                    <a:pt x="110" y="126"/>
                    <a:pt x="69" y="0"/>
                    <a:pt x="69" y="0"/>
                  </a:cubicBez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0"/>
                  </a:srgb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218" name="Oval 2"/>
          <p:cNvSpPr>
            <a:spLocks noChangeArrowheads="1"/>
          </p:cNvSpPr>
          <p:nvPr/>
        </p:nvSpPr>
        <p:spPr bwMode="gray">
          <a:xfrm>
            <a:off x="609600" y="2516188"/>
            <a:ext cx="2828925" cy="2755900"/>
          </a:xfrm>
          <a:prstGeom prst="ellipse">
            <a:avLst/>
          </a:prstGeom>
          <a:noFill/>
          <a:ln w="76200" algn="ctr">
            <a:solidFill>
              <a:schemeClr val="bg2">
                <a:alpha val="39999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20" name="Oval 4"/>
          <p:cNvSpPr>
            <a:spLocks noChangeArrowheads="1"/>
          </p:cNvSpPr>
          <p:nvPr/>
        </p:nvSpPr>
        <p:spPr bwMode="gray">
          <a:xfrm>
            <a:off x="409575" y="2333625"/>
            <a:ext cx="3211513" cy="3130550"/>
          </a:xfrm>
          <a:prstGeom prst="ellipse">
            <a:avLst/>
          </a:prstGeom>
          <a:noFill/>
          <a:ln w="76200" algn="ctr">
            <a:solidFill>
              <a:schemeClr val="bg2">
                <a:alpha val="39999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21" name="AutoShape 5"/>
          <p:cNvSpPr>
            <a:spLocks noChangeArrowheads="1"/>
          </p:cNvSpPr>
          <p:nvPr/>
        </p:nvSpPr>
        <p:spPr bwMode="gray">
          <a:xfrm>
            <a:off x="3581400" y="0"/>
            <a:ext cx="4997450" cy="1752600"/>
          </a:xfrm>
          <a:prstGeom prst="roundRect">
            <a:avLst>
              <a:gd name="adj" fmla="val 11921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69804"/>
                  <a:invGamma/>
                </a:schemeClr>
              </a:gs>
            </a:gsLst>
            <a:lin ang="5400000" scaled="1"/>
          </a:gradFill>
          <a:ln w="25400">
            <a:solidFill>
              <a:srgbClr val="FEFEFE"/>
            </a:solidFill>
            <a:round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r>
              <a:rPr lang="en-US" sz="2800" b="1" dirty="0" smtClean="0"/>
              <a:t> </a:t>
            </a:r>
            <a:r>
              <a:rPr lang="en-US" sz="2800" b="1" dirty="0" err="1" smtClean="0"/>
              <a:t>là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lựa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chọn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một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nghành</a:t>
            </a:r>
            <a:endParaRPr lang="en-US" sz="2800" b="1" dirty="0" smtClean="0"/>
          </a:p>
          <a:p>
            <a:r>
              <a:rPr lang="en-US" sz="2800" b="1" dirty="0" smtClean="0"/>
              <a:t> </a:t>
            </a:r>
            <a:r>
              <a:rPr lang="en-US" sz="2800" b="1" dirty="0" err="1" smtClean="0"/>
              <a:t>nghề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phù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hợp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với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bản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thân</a:t>
            </a:r>
            <a:endParaRPr lang="en-US" sz="2800" b="1" dirty="0"/>
          </a:p>
        </p:txBody>
      </p:sp>
      <p:pic>
        <p:nvPicPr>
          <p:cNvPr id="9222" name="Picture 6" descr="Picture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7600" y="0"/>
            <a:ext cx="792163" cy="673100"/>
          </a:xfrm>
          <a:prstGeom prst="rect">
            <a:avLst/>
          </a:prstGeom>
          <a:noFill/>
        </p:spPr>
      </p:pic>
      <p:sp>
        <p:nvSpPr>
          <p:cNvPr id="9223" name="AutoShape 7"/>
          <p:cNvSpPr>
            <a:spLocks noChangeArrowheads="1"/>
          </p:cNvSpPr>
          <p:nvPr/>
        </p:nvSpPr>
        <p:spPr bwMode="gray">
          <a:xfrm>
            <a:off x="3657600" y="2667000"/>
            <a:ext cx="5181600" cy="2133600"/>
          </a:xfrm>
          <a:prstGeom prst="roundRect">
            <a:avLst>
              <a:gd name="adj" fmla="val 11921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69804"/>
                  <a:invGamma/>
                </a:schemeClr>
              </a:gs>
            </a:gsLst>
            <a:lin ang="5400000" scaled="1"/>
          </a:gradFill>
          <a:ln w="25400">
            <a:solidFill>
              <a:srgbClr val="FEFEFE"/>
            </a:solidFill>
            <a:round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r>
              <a:rPr lang="vi-VN" sz="2800" b="1" dirty="0" smtClean="0"/>
              <a:t>Lập nghiệp là lựa chon chi</a:t>
            </a:r>
            <a:endParaRPr lang="en-US" sz="2800" b="1" dirty="0" smtClean="0"/>
          </a:p>
          <a:p>
            <a:r>
              <a:rPr lang="vi-VN" sz="2800" b="1" dirty="0" smtClean="0"/>
              <a:t> mình một nganh ghề ổn định</a:t>
            </a:r>
            <a:endParaRPr lang="en-US" sz="2800" b="1" dirty="0" smtClean="0"/>
          </a:p>
          <a:p>
            <a:r>
              <a:rPr lang="vi-VN" sz="2800" b="1" dirty="0" smtClean="0"/>
              <a:t> nhờ đó có thể làm giàu cho</a:t>
            </a:r>
            <a:endParaRPr lang="en-US" sz="2800" b="1" dirty="0" smtClean="0"/>
          </a:p>
          <a:p>
            <a:r>
              <a:rPr lang="vi-VN" sz="2800" b="1" dirty="0" smtClean="0"/>
              <a:t> xã hội, cho gia đinh và cho </a:t>
            </a:r>
            <a:endParaRPr lang="en-US" sz="2800" b="1" dirty="0" smtClean="0"/>
          </a:p>
          <a:p>
            <a:r>
              <a:rPr lang="vi-VN" sz="2800" b="1" dirty="0" smtClean="0"/>
              <a:t>bản thân.</a:t>
            </a:r>
            <a:endParaRPr lang="en-US" sz="2800" b="1" dirty="0"/>
          </a:p>
        </p:txBody>
      </p:sp>
      <p:pic>
        <p:nvPicPr>
          <p:cNvPr id="9224" name="Picture 8" descr="Picture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3800" y="2743200"/>
            <a:ext cx="793750" cy="673100"/>
          </a:xfrm>
          <a:prstGeom prst="rect">
            <a:avLst/>
          </a:prstGeom>
          <a:noFill/>
        </p:spPr>
      </p:pic>
      <p:sp>
        <p:nvSpPr>
          <p:cNvPr id="9225" name="AutoShape 9"/>
          <p:cNvSpPr>
            <a:spLocks noChangeArrowheads="1"/>
          </p:cNvSpPr>
          <p:nvPr/>
        </p:nvSpPr>
        <p:spPr bwMode="gray">
          <a:xfrm>
            <a:off x="3810000" y="5257800"/>
            <a:ext cx="5105400" cy="1600200"/>
          </a:xfrm>
          <a:prstGeom prst="roundRect">
            <a:avLst>
              <a:gd name="adj" fmla="val 11921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69804"/>
                  <a:invGamma/>
                </a:schemeClr>
              </a:gs>
            </a:gsLst>
            <a:lin ang="5400000" scaled="1"/>
          </a:gradFill>
          <a:ln w="25400">
            <a:solidFill>
              <a:srgbClr val="FEFEFE"/>
            </a:solidFill>
            <a:round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r>
              <a:rPr lang="vi-VN" sz="2800" b="1" dirty="0" smtClean="0"/>
              <a:t>là gắn liền với việc phát</a:t>
            </a:r>
            <a:endParaRPr lang="en-US" sz="2800" b="1" dirty="0" smtClean="0"/>
          </a:p>
          <a:p>
            <a:r>
              <a:rPr lang="vi-VN" sz="2800" b="1" dirty="0" smtClean="0"/>
              <a:t> triển năng lực của bản thân</a:t>
            </a:r>
            <a:endParaRPr lang="en-US" sz="2800" b="1" dirty="0"/>
          </a:p>
        </p:txBody>
      </p:sp>
      <p:pic>
        <p:nvPicPr>
          <p:cNvPr id="9226" name="Picture 10" descr="Picture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6200" y="5334000"/>
            <a:ext cx="792162" cy="673100"/>
          </a:xfrm>
          <a:prstGeom prst="rect">
            <a:avLst/>
          </a:prstGeom>
          <a:noFill/>
        </p:spPr>
      </p:pic>
      <p:grpSp>
        <p:nvGrpSpPr>
          <p:cNvPr id="9242" name="Group 26"/>
          <p:cNvGrpSpPr>
            <a:grpSpLocks/>
          </p:cNvGrpSpPr>
          <p:nvPr/>
        </p:nvGrpSpPr>
        <p:grpSpPr bwMode="auto">
          <a:xfrm>
            <a:off x="0" y="2438401"/>
            <a:ext cx="2286000" cy="2667000"/>
            <a:chOff x="2457" y="2000"/>
            <a:chExt cx="901" cy="888"/>
          </a:xfrm>
        </p:grpSpPr>
        <p:pic>
          <p:nvPicPr>
            <p:cNvPr id="9243" name="Picture 27" descr="circuler_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ltGray">
            <a:xfrm>
              <a:off x="2457" y="2000"/>
              <a:ext cx="901" cy="886"/>
            </a:xfrm>
            <a:prstGeom prst="rect">
              <a:avLst/>
            </a:prstGeom>
            <a:noFill/>
          </p:spPr>
        </p:pic>
        <p:sp>
          <p:nvSpPr>
            <p:cNvPr id="9245" name="Freeform 29"/>
            <p:cNvSpPr>
              <a:spLocks/>
            </p:cNvSpPr>
            <p:nvPr/>
          </p:nvSpPr>
          <p:spPr bwMode="ltGray">
            <a:xfrm>
              <a:off x="2550" y="2018"/>
              <a:ext cx="703" cy="308"/>
            </a:xfrm>
            <a:custGeom>
              <a:avLst/>
              <a:gdLst/>
              <a:ahLst/>
              <a:cxnLst>
                <a:cxn ang="0">
                  <a:pos x="1301" y="401"/>
                </a:cxn>
                <a:cxn ang="0">
                  <a:pos x="1317" y="442"/>
                </a:cxn>
                <a:cxn ang="0">
                  <a:pos x="1321" y="481"/>
                </a:cxn>
                <a:cxn ang="0">
                  <a:pos x="1315" y="516"/>
                </a:cxn>
                <a:cxn ang="0">
                  <a:pos x="1298" y="550"/>
                </a:cxn>
                <a:cxn ang="0">
                  <a:pos x="1272" y="579"/>
                </a:cxn>
                <a:cxn ang="0">
                  <a:pos x="1239" y="604"/>
                </a:cxn>
                <a:cxn ang="0">
                  <a:pos x="1196" y="628"/>
                </a:cxn>
                <a:cxn ang="0">
                  <a:pos x="1147" y="649"/>
                </a:cxn>
                <a:cxn ang="0">
                  <a:pos x="1092" y="667"/>
                </a:cxn>
                <a:cxn ang="0">
                  <a:pos x="1031" y="683"/>
                </a:cxn>
                <a:cxn ang="0">
                  <a:pos x="967" y="694"/>
                </a:cxn>
                <a:cxn ang="0">
                  <a:pos x="896" y="704"/>
                </a:cxn>
                <a:cxn ang="0">
                  <a:pos x="824" y="710"/>
                </a:cxn>
                <a:cxn ang="0">
                  <a:pos x="795" y="712"/>
                </a:cxn>
                <a:cxn ang="0">
                  <a:pos x="476" y="712"/>
                </a:cxn>
                <a:cxn ang="0">
                  <a:pos x="472" y="712"/>
                </a:cxn>
                <a:cxn ang="0">
                  <a:pos x="409" y="708"/>
                </a:cxn>
                <a:cxn ang="0">
                  <a:pos x="348" y="704"/>
                </a:cxn>
                <a:cxn ang="0">
                  <a:pos x="290" y="696"/>
                </a:cxn>
                <a:cxn ang="0">
                  <a:pos x="235" y="689"/>
                </a:cxn>
                <a:cxn ang="0">
                  <a:pos x="186" y="677"/>
                </a:cxn>
                <a:cxn ang="0">
                  <a:pos x="141" y="663"/>
                </a:cxn>
                <a:cxn ang="0">
                  <a:pos x="102" y="648"/>
                </a:cxn>
                <a:cxn ang="0">
                  <a:pos x="67" y="630"/>
                </a:cxn>
                <a:cxn ang="0">
                  <a:pos x="39" y="608"/>
                </a:cxn>
                <a:cxn ang="0">
                  <a:pos x="18" y="583"/>
                </a:cxn>
                <a:cxn ang="0">
                  <a:pos x="6" y="554"/>
                </a:cxn>
                <a:cxn ang="0">
                  <a:pos x="0" y="524"/>
                </a:cxn>
                <a:cxn ang="0">
                  <a:pos x="0" y="520"/>
                </a:cxn>
                <a:cxn ang="0">
                  <a:pos x="4" y="487"/>
                </a:cxn>
                <a:cxn ang="0">
                  <a:pos x="16" y="446"/>
                </a:cxn>
                <a:cxn ang="0">
                  <a:pos x="51" y="370"/>
                </a:cxn>
                <a:cxn ang="0">
                  <a:pos x="94" y="299"/>
                </a:cxn>
                <a:cxn ang="0">
                  <a:pos x="147" y="235"/>
                </a:cxn>
                <a:cxn ang="0">
                  <a:pos x="204" y="176"/>
                </a:cxn>
                <a:cxn ang="0">
                  <a:pos x="270" y="125"/>
                </a:cxn>
                <a:cxn ang="0">
                  <a:pos x="341" y="82"/>
                </a:cxn>
                <a:cxn ang="0">
                  <a:pos x="415" y="47"/>
                </a:cxn>
                <a:cxn ang="0">
                  <a:pos x="497" y="21"/>
                </a:cxn>
                <a:cxn ang="0">
                  <a:pos x="581" y="6"/>
                </a:cxn>
                <a:cxn ang="0">
                  <a:pos x="667" y="0"/>
                </a:cxn>
                <a:cxn ang="0">
                  <a:pos x="667" y="0"/>
                </a:cxn>
                <a:cxn ang="0">
                  <a:pos x="759" y="6"/>
                </a:cxn>
                <a:cxn ang="0">
                  <a:pos x="847" y="23"/>
                </a:cxn>
                <a:cxn ang="0">
                  <a:pos x="932" y="53"/>
                </a:cxn>
                <a:cxn ang="0">
                  <a:pos x="1010" y="90"/>
                </a:cxn>
                <a:cxn ang="0">
                  <a:pos x="1082" y="137"/>
                </a:cxn>
                <a:cxn ang="0">
                  <a:pos x="1149" y="194"/>
                </a:cxn>
                <a:cxn ang="0">
                  <a:pos x="1208" y="256"/>
                </a:cxn>
                <a:cxn ang="0">
                  <a:pos x="1258" y="325"/>
                </a:cxn>
                <a:cxn ang="0">
                  <a:pos x="1301" y="401"/>
                </a:cxn>
                <a:cxn ang="0">
                  <a:pos x="1301" y="401"/>
                </a:cxn>
              </a:cxnLst>
              <a:rect l="0" t="0" r="r" b="b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9246" name="Group 30"/>
            <p:cNvGrpSpPr>
              <a:grpSpLocks/>
            </p:cNvGrpSpPr>
            <p:nvPr/>
          </p:nvGrpSpPr>
          <p:grpSpPr bwMode="auto">
            <a:xfrm rot="-1297425" flipH="1" flipV="1">
              <a:off x="2525" y="2693"/>
              <a:ext cx="781" cy="188"/>
              <a:chOff x="2532" y="1051"/>
              <a:chExt cx="893" cy="246"/>
            </a:xfrm>
          </p:grpSpPr>
          <p:grpSp>
            <p:nvGrpSpPr>
              <p:cNvPr id="9247" name="Group 31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9248" name="AutoShape 32"/>
                <p:cNvSpPr>
                  <a:spLocks noChangeArrowheads="1"/>
                </p:cNvSpPr>
                <p:nvPr/>
              </p:nvSpPr>
              <p:spPr bwMode="lt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49" name="AutoShape 33"/>
                <p:cNvSpPr>
                  <a:spLocks noChangeArrowheads="1"/>
                </p:cNvSpPr>
                <p:nvPr/>
              </p:nvSpPr>
              <p:spPr bwMode="lt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50" name="AutoShape 34"/>
                <p:cNvSpPr>
                  <a:spLocks noChangeArrowheads="1"/>
                </p:cNvSpPr>
                <p:nvPr/>
              </p:nvSpPr>
              <p:spPr bwMode="lt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51" name="AutoShape 35"/>
                <p:cNvSpPr>
                  <a:spLocks noChangeArrowheads="1"/>
                </p:cNvSpPr>
                <p:nvPr/>
              </p:nvSpPr>
              <p:spPr bwMode="lt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9252" name="Group 36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9253" name="AutoShape 37"/>
                <p:cNvSpPr>
                  <a:spLocks noChangeArrowheads="1"/>
                </p:cNvSpPr>
                <p:nvPr/>
              </p:nvSpPr>
              <p:spPr bwMode="lt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54" name="AutoShape 38"/>
                <p:cNvSpPr>
                  <a:spLocks noChangeArrowheads="1"/>
                </p:cNvSpPr>
                <p:nvPr/>
              </p:nvSpPr>
              <p:spPr bwMode="lt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55" name="AutoShape 39"/>
                <p:cNvSpPr>
                  <a:spLocks noChangeArrowheads="1"/>
                </p:cNvSpPr>
                <p:nvPr/>
              </p:nvSpPr>
              <p:spPr bwMode="lt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56" name="AutoShape 40"/>
                <p:cNvSpPr>
                  <a:spLocks noChangeArrowheads="1"/>
                </p:cNvSpPr>
                <p:nvPr/>
              </p:nvSpPr>
              <p:spPr bwMode="lt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99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9244" name="Oval 28"/>
            <p:cNvSpPr>
              <a:spLocks noChangeArrowheads="1"/>
            </p:cNvSpPr>
            <p:nvPr/>
          </p:nvSpPr>
          <p:spPr bwMode="ltGray">
            <a:xfrm>
              <a:off x="2457" y="2000"/>
              <a:ext cx="895" cy="888"/>
            </a:xfrm>
            <a:prstGeom prst="ellipse">
              <a:avLst/>
            </a:prstGeom>
            <a:gradFill rotWithShape="1">
              <a:gsLst>
                <a:gs pos="0">
                  <a:srgbClr val="F8F8F8">
                    <a:gamma/>
                    <a:shade val="26275"/>
                    <a:invGamma/>
                    <a:alpha val="89999"/>
                  </a:srgbClr>
                </a:gs>
                <a:gs pos="50000">
                  <a:srgbClr val="F8F8F8">
                    <a:alpha val="45000"/>
                  </a:srgbClr>
                </a:gs>
                <a:gs pos="100000">
                  <a:srgbClr val="F8F8F8">
                    <a:gamma/>
                    <a:shade val="26275"/>
                    <a:invGamma/>
                    <a:alpha val="89999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3600" b="1" i="1" dirty="0" smtClean="0">
                  <a:solidFill>
                    <a:srgbClr val="FF0000"/>
                  </a:solidFill>
                </a:rPr>
                <a:t>LẬP </a:t>
              </a:r>
            </a:p>
            <a:p>
              <a:pPr algn="ctr"/>
              <a:r>
                <a:rPr lang="en-US" sz="3600" b="1" i="1" dirty="0" smtClean="0">
                  <a:solidFill>
                    <a:srgbClr val="FF0000"/>
                  </a:solidFill>
                </a:rPr>
                <a:t>NGHIỆP</a:t>
              </a:r>
              <a:endParaRPr lang="en-US" sz="3600" b="1" i="1" dirty="0">
                <a:solidFill>
                  <a:srgbClr val="FF0000"/>
                </a:solidFill>
              </a:endParaRPr>
            </a:p>
          </p:txBody>
        </p:sp>
      </p:grpSp>
      <p:cxnSp>
        <p:nvCxnSpPr>
          <p:cNvPr id="51" name="Straight Arrow Connector 50"/>
          <p:cNvCxnSpPr>
            <a:stCxn id="9244" idx="6"/>
            <a:endCxn id="9221" idx="1"/>
          </p:cNvCxnSpPr>
          <p:nvPr/>
        </p:nvCxnSpPr>
        <p:spPr>
          <a:xfrm flipV="1">
            <a:off x="2270777" y="876300"/>
            <a:ext cx="1310623" cy="2895601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9244" idx="6"/>
            <a:endCxn id="9223" idx="1"/>
          </p:cNvCxnSpPr>
          <p:nvPr/>
        </p:nvCxnSpPr>
        <p:spPr>
          <a:xfrm flipV="1">
            <a:off x="2270777" y="3733800"/>
            <a:ext cx="1386823" cy="38101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>
            <a:stCxn id="9244" idx="6"/>
            <a:endCxn id="9225" idx="1"/>
          </p:cNvCxnSpPr>
          <p:nvPr/>
        </p:nvCxnSpPr>
        <p:spPr>
          <a:xfrm>
            <a:off x="2270777" y="3771901"/>
            <a:ext cx="1539223" cy="2285999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07962"/>
            <a:ext cx="8915400" cy="139223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 smtClean="0"/>
              <a:t>Thanh</a:t>
            </a:r>
            <a:r>
              <a:rPr lang="en-US" dirty="0" smtClean="0"/>
              <a:t> </a:t>
            </a:r>
            <a:r>
              <a:rPr lang="en-US" dirty="0" err="1" smtClean="0"/>
              <a:t>niên</a:t>
            </a:r>
            <a:r>
              <a:rPr lang="en-US" dirty="0" smtClean="0"/>
              <a:t>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gì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lập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???????</a:t>
            </a:r>
            <a:endParaRPr lang="en-US" dirty="0"/>
          </a:p>
        </p:txBody>
      </p:sp>
      <p:sp>
        <p:nvSpPr>
          <p:cNvPr id="17413" name="Freeform 5"/>
          <p:cNvSpPr>
            <a:spLocks/>
          </p:cNvSpPr>
          <p:nvPr/>
        </p:nvSpPr>
        <p:spPr bwMode="gray">
          <a:xfrm>
            <a:off x="1585913" y="1809750"/>
            <a:ext cx="608012" cy="592138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chemeClr val="accent2">
                  <a:gamma/>
                  <a:tint val="54510"/>
                  <a:invGamma/>
                </a:schemeClr>
              </a:gs>
              <a:gs pos="50000">
                <a:schemeClr val="accent2">
                  <a:alpha val="0"/>
                </a:schemeClr>
              </a:gs>
              <a:gs pos="100000">
                <a:schemeClr val="accent2">
                  <a:gamma/>
                  <a:tint val="54510"/>
                  <a:invGamma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20" name="Group 19"/>
          <p:cNvGrpSpPr/>
          <p:nvPr/>
        </p:nvGrpSpPr>
        <p:grpSpPr>
          <a:xfrm>
            <a:off x="228600" y="3276600"/>
            <a:ext cx="8229600" cy="1766153"/>
            <a:chOff x="1371600" y="3262313"/>
            <a:chExt cx="6324600" cy="1766153"/>
          </a:xfrm>
        </p:grpSpPr>
        <p:sp>
          <p:nvSpPr>
            <p:cNvPr id="17416" name="AutoShape 8"/>
            <p:cNvSpPr>
              <a:spLocks noChangeArrowheads="1"/>
            </p:cNvSpPr>
            <p:nvPr/>
          </p:nvSpPr>
          <p:spPr bwMode="gray">
            <a:xfrm>
              <a:off x="1371600" y="3262313"/>
              <a:ext cx="6324600" cy="1538287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>
                    <a:gamma/>
                    <a:tint val="51373"/>
                    <a:invGamma/>
                  </a:srgbClr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17" name="AutoShape 9"/>
            <p:cNvSpPr>
              <a:spLocks noChangeArrowheads="1"/>
            </p:cNvSpPr>
            <p:nvPr/>
          </p:nvSpPr>
          <p:spPr bwMode="gray">
            <a:xfrm>
              <a:off x="1509713" y="3333750"/>
              <a:ext cx="1219200" cy="1184275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38100">
              <a:solidFill>
                <a:srgbClr val="FEFEFE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19" name="Text Box 11"/>
            <p:cNvSpPr txBox="1">
              <a:spLocks noChangeArrowheads="1"/>
            </p:cNvSpPr>
            <p:nvPr/>
          </p:nvSpPr>
          <p:spPr bwMode="gray">
            <a:xfrm>
              <a:off x="2895600" y="3397250"/>
              <a:ext cx="4724400" cy="163121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eaLnBrk="0" hangingPunct="0"/>
              <a:r>
                <a:rPr lang="en-US" sz="2800" b="1" dirty="0" err="1" smtClean="0"/>
                <a:t>Thanh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niên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cần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học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tập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và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phấn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đấu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theo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đuổi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ước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mơ</a:t>
              </a:r>
              <a:r>
                <a:rPr lang="en-US" sz="2800" b="1" dirty="0" smtClean="0"/>
                <a:t>, </a:t>
              </a:r>
              <a:r>
                <a:rPr lang="en-US" sz="2800" b="1" dirty="0" err="1" smtClean="0"/>
                <a:t>hoài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bão</a:t>
              </a:r>
              <a:endParaRPr lang="en-US" sz="2800" b="1" dirty="0" smtClean="0"/>
            </a:p>
            <a:p>
              <a:pPr eaLnBrk="0" hangingPunct="0"/>
              <a:r>
                <a:rPr lang="en-US" sz="1600" dirty="0" smtClean="0">
                  <a:solidFill>
                    <a:srgbClr val="000000"/>
                  </a:solidFill>
                </a:rPr>
                <a:t>.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52400" y="5181600"/>
            <a:ext cx="8610600" cy="1384995"/>
            <a:chOff x="0" y="5181600"/>
            <a:chExt cx="7391400" cy="1384995"/>
          </a:xfrm>
        </p:grpSpPr>
        <p:sp>
          <p:nvSpPr>
            <p:cNvPr id="17420" name="AutoShape 12"/>
            <p:cNvSpPr>
              <a:spLocks noChangeArrowheads="1"/>
            </p:cNvSpPr>
            <p:nvPr/>
          </p:nvSpPr>
          <p:spPr bwMode="gray">
            <a:xfrm>
              <a:off x="0" y="5181600"/>
              <a:ext cx="7391400" cy="1323975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>
                    <a:gamma/>
                    <a:tint val="51373"/>
                    <a:invGamma/>
                  </a:srgbClr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21" name="AutoShape 13"/>
            <p:cNvSpPr>
              <a:spLocks noChangeArrowheads="1"/>
            </p:cNvSpPr>
            <p:nvPr/>
          </p:nvSpPr>
          <p:spPr bwMode="gray">
            <a:xfrm>
              <a:off x="228600" y="5257800"/>
              <a:ext cx="1219200" cy="1184275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38100">
              <a:solidFill>
                <a:srgbClr val="FEFEFE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23" name="Text Box 15"/>
            <p:cNvSpPr txBox="1">
              <a:spLocks noChangeArrowheads="1"/>
            </p:cNvSpPr>
            <p:nvPr/>
          </p:nvSpPr>
          <p:spPr bwMode="gray">
            <a:xfrm>
              <a:off x="1524000" y="5181600"/>
              <a:ext cx="4648200" cy="138499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/>
              <a:r>
                <a:rPr lang="en-US" sz="2800" b="1" dirty="0" err="1" smtClean="0"/>
                <a:t>Đặc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biẹt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là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phat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triển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kĩ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năng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giao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tiếp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hàng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ngày</a:t>
              </a:r>
              <a:r>
                <a:rPr lang="en-US" sz="2800" b="1" dirty="0" smtClean="0"/>
                <a:t>.</a:t>
              </a:r>
            </a:p>
            <a:p>
              <a:pPr eaLnBrk="0" hangingPunct="0"/>
              <a:endParaRPr lang="en-US" sz="2800" dirty="0">
                <a:solidFill>
                  <a:srgbClr val="000000"/>
                </a:solidFill>
              </a:endParaRPr>
            </a:p>
          </p:txBody>
        </p:sp>
      </p:grpSp>
      <p:sp>
        <p:nvSpPr>
          <p:cNvPr id="17424" name="Freeform 16"/>
          <p:cNvSpPr>
            <a:spLocks/>
          </p:cNvSpPr>
          <p:nvPr/>
        </p:nvSpPr>
        <p:spPr bwMode="gray">
          <a:xfrm>
            <a:off x="2805113" y="3341688"/>
            <a:ext cx="608012" cy="592137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gamma/>
                  <a:tint val="54510"/>
                  <a:invGamma/>
                </a:schemeClr>
              </a:gs>
              <a:gs pos="50000">
                <a:schemeClr val="accent1">
                  <a:alpha val="0"/>
                </a:schemeClr>
              </a:gs>
              <a:gs pos="100000">
                <a:schemeClr val="accent1">
                  <a:gamma/>
                  <a:tint val="54510"/>
                  <a:invGamma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25" name="Freeform 17"/>
          <p:cNvSpPr>
            <a:spLocks/>
          </p:cNvSpPr>
          <p:nvPr/>
        </p:nvSpPr>
        <p:spPr bwMode="gray">
          <a:xfrm>
            <a:off x="1585913" y="5037138"/>
            <a:ext cx="608012" cy="592137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chemeClr val="hlink">
                  <a:gamma/>
                  <a:tint val="54510"/>
                  <a:invGamma/>
                </a:schemeClr>
              </a:gs>
              <a:gs pos="50000">
                <a:schemeClr val="hlink">
                  <a:alpha val="0"/>
                </a:schemeClr>
              </a:gs>
              <a:gs pos="100000">
                <a:schemeClr val="hlink">
                  <a:gamma/>
                  <a:tint val="54510"/>
                  <a:invGamma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3" name="Picture 22" descr="images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400" y="1676400"/>
            <a:ext cx="1600200" cy="12763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Picture 23" descr="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" y="5181600"/>
            <a:ext cx="1600200" cy="1447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6" name="Group 25"/>
          <p:cNvGrpSpPr/>
          <p:nvPr/>
        </p:nvGrpSpPr>
        <p:grpSpPr>
          <a:xfrm>
            <a:off x="304800" y="1371600"/>
            <a:ext cx="8229600" cy="2062103"/>
            <a:chOff x="304800" y="1371600"/>
            <a:chExt cx="8229600" cy="2062103"/>
          </a:xfrm>
        </p:grpSpPr>
        <p:grpSp>
          <p:nvGrpSpPr>
            <p:cNvPr id="22" name="Group 21"/>
            <p:cNvGrpSpPr/>
            <p:nvPr/>
          </p:nvGrpSpPr>
          <p:grpSpPr>
            <a:xfrm>
              <a:off x="304800" y="1371600"/>
              <a:ext cx="8229600" cy="2062103"/>
              <a:chOff x="1371600" y="1295400"/>
              <a:chExt cx="6324600" cy="2062103"/>
            </a:xfrm>
          </p:grpSpPr>
          <p:sp>
            <p:nvSpPr>
              <p:cNvPr id="17411" name="AutoShape 3"/>
              <p:cNvSpPr>
                <a:spLocks noChangeArrowheads="1"/>
              </p:cNvSpPr>
              <p:nvPr/>
            </p:nvSpPr>
            <p:spPr bwMode="gray">
              <a:xfrm>
                <a:off x="1371600" y="1662113"/>
                <a:ext cx="6324600" cy="1323975"/>
              </a:xfrm>
              <a:prstGeom prst="roundRect">
                <a:avLst>
                  <a:gd name="adj" fmla="val 10889"/>
                </a:avLst>
              </a:prstGeom>
              <a:gradFill rotWithShape="1">
                <a:gsLst>
                  <a:gs pos="0">
                    <a:srgbClr val="DDDDDD">
                      <a:gamma/>
                      <a:tint val="51373"/>
                      <a:invGamma/>
                    </a:srgbClr>
                  </a:gs>
                  <a:gs pos="100000">
                    <a:srgbClr val="DDDDDD"/>
                  </a:gs>
                </a:gsLst>
                <a:lin ang="2700000" scaled="1"/>
              </a:gra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412" name="AutoShape 4"/>
              <p:cNvSpPr>
                <a:spLocks noChangeArrowheads="1"/>
              </p:cNvSpPr>
              <p:nvPr/>
            </p:nvSpPr>
            <p:spPr bwMode="gray">
              <a:xfrm>
                <a:off x="1524000" y="1676400"/>
                <a:ext cx="1219200" cy="1184275"/>
              </a:xfrm>
              <a:prstGeom prst="roundRect">
                <a:avLst>
                  <a:gd name="adj" fmla="val 11921"/>
                </a:avLst>
              </a:pr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69804"/>
                      <a:invGamma/>
                    </a:schemeClr>
                  </a:gs>
                </a:gsLst>
                <a:lin ang="5400000" scaled="1"/>
              </a:gradFill>
              <a:ln w="38100">
                <a:solidFill>
                  <a:srgbClr val="FEFEFE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415" name="Text Box 7"/>
              <p:cNvSpPr txBox="1">
                <a:spLocks noChangeArrowheads="1"/>
              </p:cNvSpPr>
              <p:nvPr/>
            </p:nvSpPr>
            <p:spPr bwMode="gray">
              <a:xfrm>
                <a:off x="2819400" y="1295400"/>
                <a:ext cx="4648200" cy="206210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en-US" sz="2800" b="1" dirty="0" smtClean="0"/>
              </a:p>
              <a:p>
                <a:r>
                  <a:rPr lang="en-US" sz="2800" b="1" dirty="0" err="1" smtClean="0"/>
                  <a:t>Tập</a:t>
                </a:r>
                <a:r>
                  <a:rPr lang="en-US" sz="2800" b="1" dirty="0" smtClean="0"/>
                  <a:t> </a:t>
                </a:r>
                <a:r>
                  <a:rPr lang="en-US" sz="2800" b="1" dirty="0" err="1" smtClean="0"/>
                  <a:t>trung</a:t>
                </a:r>
                <a:r>
                  <a:rPr lang="en-US" sz="2800" b="1" dirty="0" smtClean="0"/>
                  <a:t> </a:t>
                </a:r>
                <a:r>
                  <a:rPr lang="en-US" sz="2800" b="1" dirty="0" err="1" smtClean="0"/>
                  <a:t>phát</a:t>
                </a:r>
                <a:r>
                  <a:rPr lang="en-US" sz="2800" b="1" dirty="0" smtClean="0"/>
                  <a:t> </a:t>
                </a:r>
                <a:r>
                  <a:rPr lang="en-US" sz="2800" b="1" dirty="0" err="1" smtClean="0"/>
                  <a:t>triển</a:t>
                </a:r>
                <a:r>
                  <a:rPr lang="en-US" sz="2800" b="1" dirty="0" smtClean="0"/>
                  <a:t> </a:t>
                </a:r>
                <a:r>
                  <a:rPr lang="en-US" sz="2800" b="1" dirty="0" err="1" smtClean="0"/>
                  <a:t>toàn</a:t>
                </a:r>
                <a:r>
                  <a:rPr lang="en-US" sz="2800" b="1" dirty="0" smtClean="0"/>
                  <a:t> </a:t>
                </a:r>
                <a:r>
                  <a:rPr lang="en-US" sz="2800" b="1" dirty="0" err="1" smtClean="0"/>
                  <a:t>bộ</a:t>
                </a:r>
                <a:r>
                  <a:rPr lang="en-US" sz="2800" b="1" dirty="0" smtClean="0"/>
                  <a:t> </a:t>
                </a:r>
                <a:r>
                  <a:rPr lang="en-US" sz="2800" b="1" dirty="0" err="1" smtClean="0"/>
                  <a:t>năng</a:t>
                </a:r>
                <a:r>
                  <a:rPr lang="en-US" sz="2800" b="1" dirty="0" smtClean="0"/>
                  <a:t> </a:t>
                </a:r>
                <a:r>
                  <a:rPr lang="en-US" sz="2800" b="1" dirty="0" err="1" smtClean="0"/>
                  <a:t>lực</a:t>
                </a:r>
                <a:r>
                  <a:rPr lang="en-US" sz="2800" b="1" dirty="0" smtClean="0"/>
                  <a:t> </a:t>
                </a:r>
                <a:r>
                  <a:rPr lang="en-US" sz="2800" b="1" dirty="0" err="1" smtClean="0"/>
                  <a:t>của</a:t>
                </a:r>
                <a:r>
                  <a:rPr lang="en-US" sz="2800" b="1" dirty="0" smtClean="0"/>
                  <a:t> </a:t>
                </a:r>
                <a:r>
                  <a:rPr lang="en-US" sz="2800" b="1" dirty="0" err="1" smtClean="0"/>
                  <a:t>mình</a:t>
                </a:r>
                <a:r>
                  <a:rPr lang="en-US" sz="2800" b="1" dirty="0" smtClean="0"/>
                  <a:t> </a:t>
                </a:r>
                <a:r>
                  <a:rPr lang="en-US" sz="2800" b="1" dirty="0" err="1" smtClean="0"/>
                  <a:t>để</a:t>
                </a:r>
                <a:r>
                  <a:rPr lang="en-US" sz="2800" b="1" dirty="0" smtClean="0"/>
                  <a:t> </a:t>
                </a:r>
                <a:r>
                  <a:rPr lang="en-US" sz="2800" b="1" dirty="0" err="1" smtClean="0"/>
                  <a:t>theo</a:t>
                </a:r>
                <a:r>
                  <a:rPr lang="en-US" sz="2800" b="1" dirty="0" smtClean="0"/>
                  <a:t> </a:t>
                </a:r>
                <a:r>
                  <a:rPr lang="en-US" sz="2800" b="1" dirty="0" err="1" smtClean="0"/>
                  <a:t>đuổi</a:t>
                </a:r>
                <a:r>
                  <a:rPr lang="en-US" sz="2800" b="1" dirty="0" smtClean="0"/>
                  <a:t> </a:t>
                </a:r>
                <a:r>
                  <a:rPr lang="en-US" sz="2800" b="1" dirty="0" err="1" smtClean="0"/>
                  <a:t>sự</a:t>
                </a:r>
                <a:r>
                  <a:rPr lang="en-US" sz="2800" b="1" dirty="0" smtClean="0"/>
                  <a:t> </a:t>
                </a:r>
                <a:r>
                  <a:rPr lang="en-US" sz="2800" b="1" dirty="0" err="1" smtClean="0"/>
                  <a:t>nghiệp</a:t>
                </a:r>
                <a:r>
                  <a:rPr lang="en-US" sz="2800" b="1" dirty="0" smtClean="0"/>
                  <a:t> </a:t>
                </a:r>
                <a:r>
                  <a:rPr lang="en-US" sz="2800" b="1" dirty="0" err="1" smtClean="0"/>
                  <a:t>ấy</a:t>
                </a:r>
                <a:endParaRPr lang="en-US" sz="2800" b="1" dirty="0" smtClean="0"/>
              </a:p>
              <a:p>
                <a:pPr eaLnBrk="0" hangingPunct="0"/>
                <a:endParaRPr lang="en-US" sz="1600" dirty="0">
                  <a:solidFill>
                    <a:srgbClr val="000000"/>
                  </a:solidFill>
                </a:endParaRPr>
              </a:p>
            </p:txBody>
          </p:sp>
        </p:grpSp>
        <p:pic>
          <p:nvPicPr>
            <p:cNvPr id="25" name="Picture 24" descr="images (2)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3400" y="1600200"/>
              <a:ext cx="1600200" cy="127635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pic>
        <p:nvPicPr>
          <p:cNvPr id="27" name="Picture 26" descr="images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1000" y="3276600"/>
            <a:ext cx="1781175" cy="1295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2"/>
          <p:cNvSpPr>
            <a:spLocks noChangeArrowheads="1"/>
          </p:cNvSpPr>
          <p:nvPr/>
        </p:nvSpPr>
        <p:spPr bwMode="ltGray">
          <a:xfrm>
            <a:off x="1752600" y="685800"/>
            <a:ext cx="7010400" cy="762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7150" algn="ctr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84" name="Freeform 4"/>
          <p:cNvSpPr>
            <a:spLocks/>
          </p:cNvSpPr>
          <p:nvPr/>
        </p:nvSpPr>
        <p:spPr bwMode="gray">
          <a:xfrm>
            <a:off x="990600" y="2971800"/>
            <a:ext cx="1900238" cy="137636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82" y="202"/>
              </a:cxn>
              <a:cxn ang="0">
                <a:pos x="577" y="202"/>
              </a:cxn>
              <a:cxn ang="0">
                <a:pos x="637" y="249"/>
              </a:cxn>
              <a:cxn ang="0">
                <a:pos x="639" y="402"/>
              </a:cxn>
              <a:cxn ang="0">
                <a:pos x="598" y="400"/>
              </a:cxn>
              <a:cxn ang="0">
                <a:pos x="669" y="532"/>
              </a:cxn>
              <a:cxn ang="0">
                <a:pos x="735" y="402"/>
              </a:cxn>
              <a:cxn ang="0">
                <a:pos x="696" y="402"/>
              </a:cxn>
              <a:cxn ang="0">
                <a:pos x="694" y="226"/>
              </a:cxn>
              <a:cxn ang="0">
                <a:pos x="616" y="150"/>
              </a:cxn>
              <a:cxn ang="0">
                <a:pos x="335" y="149"/>
              </a:cxn>
              <a:cxn ang="0">
                <a:pos x="69" y="0"/>
              </a:cxn>
              <a:cxn ang="0">
                <a:pos x="0" y="0"/>
              </a:cxn>
            </a:cxnLst>
            <a:rect l="0" t="0" r="r" b="b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chemeClr val="bg2"/>
              </a:gs>
            </a:gsLst>
            <a:lin ang="54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85" name="Freeform 5"/>
          <p:cNvSpPr>
            <a:spLocks/>
          </p:cNvSpPr>
          <p:nvPr/>
        </p:nvSpPr>
        <p:spPr bwMode="gray">
          <a:xfrm>
            <a:off x="2890838" y="3038475"/>
            <a:ext cx="366712" cy="1562100"/>
          </a:xfrm>
          <a:custGeom>
            <a:avLst/>
            <a:gdLst/>
            <a:ahLst/>
            <a:cxnLst>
              <a:cxn ang="0">
                <a:pos x="37" y="1"/>
              </a:cxn>
              <a:cxn ang="0">
                <a:pos x="45" y="472"/>
              </a:cxn>
              <a:cxn ang="0">
                <a:pos x="0" y="474"/>
              </a:cxn>
              <a:cxn ang="0">
                <a:pos x="72" y="604"/>
              </a:cxn>
              <a:cxn ang="0">
                <a:pos x="142" y="474"/>
              </a:cxn>
              <a:cxn ang="0">
                <a:pos x="100" y="474"/>
              </a:cxn>
              <a:cxn ang="0">
                <a:pos x="99" y="0"/>
              </a:cxn>
              <a:cxn ang="0">
                <a:pos x="37" y="1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chemeClr val="bg2"/>
              </a:gs>
            </a:gsLst>
            <a:lin ang="54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86" name="Freeform 6"/>
          <p:cNvSpPr>
            <a:spLocks/>
          </p:cNvSpPr>
          <p:nvPr/>
        </p:nvSpPr>
        <p:spPr bwMode="gray">
          <a:xfrm flipH="1">
            <a:off x="3290888" y="3103563"/>
            <a:ext cx="1900237" cy="137636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82" y="202"/>
              </a:cxn>
              <a:cxn ang="0">
                <a:pos x="577" y="202"/>
              </a:cxn>
              <a:cxn ang="0">
                <a:pos x="637" y="249"/>
              </a:cxn>
              <a:cxn ang="0">
                <a:pos x="639" y="402"/>
              </a:cxn>
              <a:cxn ang="0">
                <a:pos x="598" y="400"/>
              </a:cxn>
              <a:cxn ang="0">
                <a:pos x="669" y="532"/>
              </a:cxn>
              <a:cxn ang="0">
                <a:pos x="735" y="402"/>
              </a:cxn>
              <a:cxn ang="0">
                <a:pos x="696" y="402"/>
              </a:cxn>
              <a:cxn ang="0">
                <a:pos x="694" y="226"/>
              </a:cxn>
              <a:cxn ang="0">
                <a:pos x="616" y="150"/>
              </a:cxn>
              <a:cxn ang="0">
                <a:pos x="335" y="149"/>
              </a:cxn>
              <a:cxn ang="0">
                <a:pos x="69" y="0"/>
              </a:cxn>
              <a:cxn ang="0">
                <a:pos x="0" y="0"/>
              </a:cxn>
            </a:cxnLst>
            <a:rect l="0" t="0" r="r" b="b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chemeClr val="bg2"/>
              </a:gs>
            </a:gsLst>
            <a:lin ang="54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0487" name="Group 7"/>
          <p:cNvGrpSpPr>
            <a:grpSpLocks/>
          </p:cNvGrpSpPr>
          <p:nvPr/>
        </p:nvGrpSpPr>
        <p:grpSpPr bwMode="auto">
          <a:xfrm>
            <a:off x="228600" y="1828800"/>
            <a:ext cx="1362075" cy="1322388"/>
            <a:chOff x="4320" y="1152"/>
            <a:chExt cx="414" cy="402"/>
          </a:xfrm>
        </p:grpSpPr>
        <p:sp>
          <p:nvSpPr>
            <p:cNvPr id="20488" name="AutoShape 8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89" name="Freeform 9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490" name="Rectangle 10"/>
          <p:cNvSpPr>
            <a:spLocks noChangeArrowheads="1"/>
          </p:cNvSpPr>
          <p:nvPr/>
        </p:nvSpPr>
        <p:spPr bwMode="gray">
          <a:xfrm>
            <a:off x="381000" y="2362200"/>
            <a:ext cx="102624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  <a:flatTx/>
          </a:bodyPr>
          <a:lstStyle/>
          <a:p>
            <a:pPr algn="ctr"/>
            <a:r>
              <a:rPr lang="en-US" sz="3200" b="1" dirty="0" err="1" smtClean="0">
                <a:solidFill>
                  <a:srgbClr val="FFFFFF"/>
                </a:solidFill>
              </a:rPr>
              <a:t>Tổ</a:t>
            </a:r>
            <a:r>
              <a:rPr lang="en-US" sz="3200" b="1" dirty="0" smtClean="0">
                <a:solidFill>
                  <a:srgbClr val="FFFFFF"/>
                </a:solidFill>
              </a:rPr>
              <a:t> 1</a:t>
            </a:r>
            <a:endParaRPr lang="en-US" sz="3200" b="1" dirty="0">
              <a:solidFill>
                <a:srgbClr val="FFFFFF"/>
              </a:solidFill>
            </a:endParaRPr>
          </a:p>
        </p:txBody>
      </p:sp>
      <p:grpSp>
        <p:nvGrpSpPr>
          <p:cNvPr id="20491" name="Group 11"/>
          <p:cNvGrpSpPr>
            <a:grpSpLocks/>
          </p:cNvGrpSpPr>
          <p:nvPr/>
        </p:nvGrpSpPr>
        <p:grpSpPr bwMode="auto">
          <a:xfrm>
            <a:off x="2209800" y="1828800"/>
            <a:ext cx="1362075" cy="1322388"/>
            <a:chOff x="4320" y="1152"/>
            <a:chExt cx="414" cy="402"/>
          </a:xfrm>
        </p:grpSpPr>
        <p:sp>
          <p:nvSpPr>
            <p:cNvPr id="20492" name="AutoShape 12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3" name="Freeform 13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0494" name="Group 14"/>
          <p:cNvGrpSpPr>
            <a:grpSpLocks/>
          </p:cNvGrpSpPr>
          <p:nvPr/>
        </p:nvGrpSpPr>
        <p:grpSpPr bwMode="auto">
          <a:xfrm>
            <a:off x="4267200" y="1828800"/>
            <a:ext cx="1362075" cy="1322388"/>
            <a:chOff x="4320" y="1152"/>
            <a:chExt cx="414" cy="402"/>
          </a:xfrm>
        </p:grpSpPr>
        <p:sp>
          <p:nvSpPr>
            <p:cNvPr id="20495" name="AutoShape 15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6" name="Freeform 16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497" name="Rectangle 17"/>
          <p:cNvSpPr>
            <a:spLocks noChangeArrowheads="1"/>
          </p:cNvSpPr>
          <p:nvPr/>
        </p:nvSpPr>
        <p:spPr bwMode="gray">
          <a:xfrm>
            <a:off x="2438400" y="2286000"/>
            <a:ext cx="102624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  <a:flatTx/>
          </a:bodyPr>
          <a:lstStyle/>
          <a:p>
            <a:pPr algn="ctr"/>
            <a:r>
              <a:rPr lang="en-US" sz="3200" b="1" dirty="0" err="1" smtClean="0">
                <a:solidFill>
                  <a:srgbClr val="FFFFFF"/>
                </a:solidFill>
              </a:rPr>
              <a:t>Tổ</a:t>
            </a:r>
            <a:r>
              <a:rPr lang="en-US" sz="3200" b="1" dirty="0" smtClean="0">
                <a:solidFill>
                  <a:srgbClr val="FFFFFF"/>
                </a:solidFill>
              </a:rPr>
              <a:t> 2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20498" name="Rectangle 18"/>
          <p:cNvSpPr>
            <a:spLocks noChangeArrowheads="1"/>
          </p:cNvSpPr>
          <p:nvPr/>
        </p:nvSpPr>
        <p:spPr bwMode="gray">
          <a:xfrm>
            <a:off x="4419600" y="2209800"/>
            <a:ext cx="923651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  <a:flatTx/>
          </a:bodyPr>
          <a:lstStyle/>
          <a:p>
            <a:pPr algn="ctr"/>
            <a:r>
              <a:rPr lang="en-US" sz="2800" b="1" dirty="0" err="1" smtClean="0">
                <a:solidFill>
                  <a:srgbClr val="FFFFFF"/>
                </a:solidFill>
              </a:rPr>
              <a:t>Tổ</a:t>
            </a:r>
            <a:r>
              <a:rPr lang="en-US" sz="2800" b="1" dirty="0" smtClean="0">
                <a:solidFill>
                  <a:srgbClr val="FFFFFF"/>
                </a:solidFill>
              </a:rPr>
              <a:t> 3</a:t>
            </a:r>
            <a:endParaRPr lang="en-US" sz="2800" b="1" dirty="0">
              <a:solidFill>
                <a:srgbClr val="FFFFFF"/>
              </a:solidFill>
            </a:endParaRPr>
          </a:p>
        </p:txBody>
      </p:sp>
      <p:sp>
        <p:nvSpPr>
          <p:cNvPr id="20499" name="Rectangle 19"/>
          <p:cNvSpPr>
            <a:spLocks noChangeArrowheads="1"/>
          </p:cNvSpPr>
          <p:nvPr/>
        </p:nvSpPr>
        <p:spPr bwMode="auto">
          <a:xfrm>
            <a:off x="1981200" y="762000"/>
            <a:ext cx="693420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buClr>
                <a:srgbClr val="D7181F"/>
              </a:buClr>
              <a:buFont typeface="Wingdings" pitchFamily="2" charset="2"/>
              <a:buNone/>
            </a:pPr>
            <a:r>
              <a:rPr lang="en-US" sz="3200" b="1" dirty="0" err="1" smtClean="0">
                <a:solidFill>
                  <a:schemeClr val="bg2">
                    <a:lumMod val="50000"/>
                  </a:schemeClr>
                </a:solidFill>
              </a:rPr>
              <a:t>Thanh</a:t>
            </a:r>
            <a:r>
              <a:rPr lang="en-US" sz="32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bg2">
                    <a:lumMod val="50000"/>
                  </a:schemeClr>
                </a:solidFill>
              </a:rPr>
              <a:t>niên</a:t>
            </a:r>
            <a:r>
              <a:rPr lang="en-US" sz="32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bg2">
                    <a:lumMod val="50000"/>
                  </a:schemeClr>
                </a:solidFill>
              </a:rPr>
              <a:t>với</a:t>
            </a:r>
            <a:r>
              <a:rPr lang="en-US" sz="32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bg2">
                    <a:lumMod val="50000"/>
                  </a:schemeClr>
                </a:solidFill>
              </a:rPr>
              <a:t>vấn</a:t>
            </a:r>
            <a:r>
              <a:rPr lang="en-US" sz="32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bg2">
                    <a:lumMod val="50000"/>
                  </a:schemeClr>
                </a:solidFill>
              </a:rPr>
              <a:t>đề</a:t>
            </a:r>
            <a:r>
              <a:rPr lang="en-US" sz="32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bg2">
                    <a:lumMod val="50000"/>
                  </a:schemeClr>
                </a:solidFill>
              </a:rPr>
              <a:t>lập</a:t>
            </a:r>
            <a:r>
              <a:rPr lang="en-US" sz="32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bg2">
                    <a:lumMod val="50000"/>
                  </a:schemeClr>
                </a:solidFill>
              </a:rPr>
              <a:t>nghiệp</a:t>
            </a:r>
            <a:endParaRPr lang="en-US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0501" name="Picture 21" descr="YG_circle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936750" cy="1828800"/>
          </a:xfrm>
          <a:prstGeom prst="rect">
            <a:avLst/>
          </a:prstGeom>
          <a:noFill/>
        </p:spPr>
      </p:pic>
      <p:sp>
        <p:nvSpPr>
          <p:cNvPr id="20502" name="Text Box 22"/>
          <p:cNvSpPr txBox="1">
            <a:spLocks noChangeArrowheads="1"/>
          </p:cNvSpPr>
          <p:nvPr/>
        </p:nvSpPr>
        <p:spPr bwMode="gray">
          <a:xfrm>
            <a:off x="304800" y="533400"/>
            <a:ext cx="1289050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3200" b="1" dirty="0" err="1" smtClean="0">
                <a:solidFill>
                  <a:srgbClr val="FF0000"/>
                </a:solidFill>
              </a:rPr>
              <a:t>Hùng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biện</a:t>
            </a:r>
            <a:endParaRPr lang="en-US" sz="3200" b="1" dirty="0">
              <a:solidFill>
                <a:srgbClr val="FF0000"/>
              </a:solidFill>
            </a:endParaRPr>
          </a:p>
        </p:txBody>
      </p:sp>
      <p:grpSp>
        <p:nvGrpSpPr>
          <p:cNvPr id="23" name="Group 14"/>
          <p:cNvGrpSpPr>
            <a:grpSpLocks/>
          </p:cNvGrpSpPr>
          <p:nvPr/>
        </p:nvGrpSpPr>
        <p:grpSpPr bwMode="auto">
          <a:xfrm>
            <a:off x="6553200" y="1828800"/>
            <a:ext cx="1362075" cy="1322388"/>
            <a:chOff x="4320" y="1152"/>
            <a:chExt cx="414" cy="402"/>
          </a:xfrm>
        </p:grpSpPr>
        <p:sp>
          <p:nvSpPr>
            <p:cNvPr id="24" name="AutoShape 15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solidFill>
              <a:schemeClr val="accent5">
                <a:lumMod val="60000"/>
                <a:lumOff val="40000"/>
              </a:schemeClr>
            </a:solidFill>
            <a:ln w="25400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r>
                <a:rPr lang="en-US" sz="2800" b="1" spc="150" dirty="0" err="1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Tổ</a:t>
              </a:r>
              <a:r>
                <a:rPr lang="en-US" sz="28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 4</a:t>
              </a:r>
              <a:endParaRPr lang="en-US" sz="28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  <p:sp>
          <p:nvSpPr>
            <p:cNvPr id="25" name="Freeform 16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6" name="AutoShape 3"/>
          <p:cNvSpPr>
            <a:spLocks noChangeArrowheads="1"/>
          </p:cNvSpPr>
          <p:nvPr/>
        </p:nvSpPr>
        <p:spPr bwMode="gray">
          <a:xfrm>
            <a:off x="38100" y="4191000"/>
            <a:ext cx="8877300" cy="2667000"/>
          </a:xfrm>
          <a:prstGeom prst="roundRect">
            <a:avLst>
              <a:gd name="adj" fmla="val 19894"/>
            </a:avLst>
          </a:prstGeom>
          <a:gradFill rotWithShape="1">
            <a:gsLst>
              <a:gs pos="0">
                <a:srgbClr val="F8F8F8">
                  <a:gamma/>
                  <a:shade val="77647"/>
                  <a:invGamma/>
                  <a:alpha val="98000"/>
                </a:srgbClr>
              </a:gs>
              <a:gs pos="50000">
                <a:srgbClr val="F8F8F8"/>
              </a:gs>
              <a:gs pos="100000">
                <a:srgbClr val="F8F8F8">
                  <a:gamma/>
                  <a:shade val="77647"/>
                  <a:invGamma/>
                  <a:alpha val="98000"/>
                </a:srgbClr>
              </a:gs>
            </a:gsLst>
            <a:lin ang="5400000" scaled="1"/>
          </a:gradFill>
          <a:ln w="38100" algn="ctr">
            <a:solidFill>
              <a:srgbClr val="808080"/>
            </a:solidFill>
            <a:round/>
            <a:headEnd/>
            <a:tailEnd/>
          </a:ln>
          <a:effectLst>
            <a:prstShdw prst="shdw12">
              <a:srgbClr val="1C1C1C">
                <a:alpha val="50000"/>
              </a:srgbClr>
            </a:prstShdw>
          </a:effectLst>
        </p:spPr>
        <p:txBody>
          <a:bodyPr wrap="none" anchor="ctr"/>
          <a:lstStyle/>
          <a:p>
            <a:r>
              <a:rPr lang="en-US" sz="2800" dirty="0" smtClean="0"/>
              <a:t> </a:t>
            </a:r>
            <a:r>
              <a:rPr lang="en-US" sz="2800" b="1" i="1" dirty="0" smtClean="0">
                <a:solidFill>
                  <a:srgbClr val="FF0000"/>
                </a:solidFill>
              </a:rPr>
              <a:t>Theo </a:t>
            </a:r>
            <a:r>
              <a:rPr lang="en-US" sz="2800" b="1" i="1" dirty="0" err="1" smtClean="0">
                <a:solidFill>
                  <a:srgbClr val="FF0000"/>
                </a:solidFill>
              </a:rPr>
              <a:t>các</a:t>
            </a:r>
            <a:r>
              <a:rPr lang="en-US" sz="2800" b="1" i="1" dirty="0" smtClean="0">
                <a:solidFill>
                  <a:srgbClr val="FF0000"/>
                </a:solidFill>
              </a:rPr>
              <a:t> </a:t>
            </a:r>
            <a:r>
              <a:rPr lang="en-US" sz="2800" b="1" i="1" dirty="0" err="1" smtClean="0">
                <a:solidFill>
                  <a:srgbClr val="FF0000"/>
                </a:solidFill>
              </a:rPr>
              <a:t>bạn</a:t>
            </a:r>
            <a:r>
              <a:rPr lang="en-US" sz="2800" b="1" i="1" dirty="0" smtClean="0">
                <a:solidFill>
                  <a:srgbClr val="FF0000"/>
                </a:solidFill>
              </a:rPr>
              <a:t> </a:t>
            </a:r>
            <a:r>
              <a:rPr lang="en-US" sz="2800" b="1" i="1" dirty="0" err="1" smtClean="0">
                <a:solidFill>
                  <a:srgbClr val="FF0000"/>
                </a:solidFill>
              </a:rPr>
              <a:t>đại</a:t>
            </a:r>
            <a:r>
              <a:rPr lang="en-US" sz="2800" b="1" i="1" dirty="0" smtClean="0">
                <a:solidFill>
                  <a:srgbClr val="FF0000"/>
                </a:solidFill>
              </a:rPr>
              <a:t> </a:t>
            </a:r>
            <a:r>
              <a:rPr lang="en-US" sz="2800" b="1" i="1" dirty="0" err="1" smtClean="0">
                <a:solidFill>
                  <a:srgbClr val="FF0000"/>
                </a:solidFill>
              </a:rPr>
              <a:t>học</a:t>
            </a:r>
            <a:r>
              <a:rPr lang="en-US" sz="2800" b="1" i="1" dirty="0" smtClean="0">
                <a:solidFill>
                  <a:srgbClr val="FF0000"/>
                </a:solidFill>
              </a:rPr>
              <a:t> </a:t>
            </a:r>
            <a:r>
              <a:rPr lang="en-US" sz="2800" b="1" i="1" dirty="0" err="1" smtClean="0">
                <a:solidFill>
                  <a:srgbClr val="FF0000"/>
                </a:solidFill>
              </a:rPr>
              <a:t>có</a:t>
            </a:r>
            <a:r>
              <a:rPr lang="en-US" sz="2800" b="1" i="1" dirty="0" smtClean="0">
                <a:solidFill>
                  <a:srgbClr val="FF0000"/>
                </a:solidFill>
              </a:rPr>
              <a:t> </a:t>
            </a:r>
            <a:r>
              <a:rPr lang="en-US" sz="2800" b="1" i="1" dirty="0" err="1" smtClean="0">
                <a:solidFill>
                  <a:srgbClr val="FF0000"/>
                </a:solidFill>
              </a:rPr>
              <a:t>phải</a:t>
            </a:r>
            <a:r>
              <a:rPr lang="en-US" sz="2800" b="1" i="1" dirty="0" smtClean="0">
                <a:solidFill>
                  <a:srgbClr val="FF0000"/>
                </a:solidFill>
              </a:rPr>
              <a:t> </a:t>
            </a:r>
            <a:r>
              <a:rPr lang="en-US" sz="2800" b="1" i="1" dirty="0" err="1" smtClean="0">
                <a:solidFill>
                  <a:srgbClr val="FF0000"/>
                </a:solidFill>
              </a:rPr>
              <a:t>là</a:t>
            </a:r>
            <a:r>
              <a:rPr lang="en-US" sz="2800" b="1" i="1" dirty="0" smtClean="0">
                <a:solidFill>
                  <a:srgbClr val="FF0000"/>
                </a:solidFill>
              </a:rPr>
              <a:t> con </a:t>
            </a:r>
            <a:r>
              <a:rPr lang="en-US" sz="2800" b="1" i="1" dirty="0" err="1" smtClean="0">
                <a:solidFill>
                  <a:srgbClr val="FF0000"/>
                </a:solidFill>
              </a:rPr>
              <a:t>đường</a:t>
            </a:r>
            <a:r>
              <a:rPr lang="en-US" sz="2800" b="1" i="1" dirty="0" smtClean="0">
                <a:solidFill>
                  <a:srgbClr val="FF0000"/>
                </a:solidFill>
              </a:rPr>
              <a:t> </a:t>
            </a:r>
            <a:r>
              <a:rPr lang="en-US" sz="2800" b="1" i="1" dirty="0" err="1" smtClean="0">
                <a:solidFill>
                  <a:srgbClr val="FF0000"/>
                </a:solidFill>
              </a:rPr>
              <a:t>tiến</a:t>
            </a:r>
            <a:endParaRPr lang="en-US" sz="2800" b="1" i="1" dirty="0" smtClean="0">
              <a:solidFill>
                <a:srgbClr val="FF0000"/>
              </a:solidFill>
            </a:endParaRPr>
          </a:p>
          <a:p>
            <a:r>
              <a:rPr lang="en-US" sz="2800" b="1" i="1" dirty="0" smtClean="0">
                <a:solidFill>
                  <a:srgbClr val="FF0000"/>
                </a:solidFill>
              </a:rPr>
              <a:t> </a:t>
            </a:r>
            <a:r>
              <a:rPr lang="en-US" sz="2800" b="1" i="1" dirty="0" err="1" smtClean="0">
                <a:solidFill>
                  <a:srgbClr val="FF0000"/>
                </a:solidFill>
              </a:rPr>
              <a:t>thân</a:t>
            </a:r>
            <a:r>
              <a:rPr lang="en-US" sz="2800" b="1" i="1" dirty="0" smtClean="0">
                <a:solidFill>
                  <a:srgbClr val="FF0000"/>
                </a:solidFill>
              </a:rPr>
              <a:t> </a:t>
            </a:r>
            <a:r>
              <a:rPr lang="en-US" sz="2800" b="1" i="1" dirty="0" err="1" smtClean="0">
                <a:solidFill>
                  <a:srgbClr val="FF0000"/>
                </a:solidFill>
              </a:rPr>
              <a:t>duy</a:t>
            </a:r>
            <a:r>
              <a:rPr lang="en-US" sz="2800" b="1" i="1" dirty="0" smtClean="0">
                <a:solidFill>
                  <a:srgbClr val="FF0000"/>
                </a:solidFill>
              </a:rPr>
              <a:t> </a:t>
            </a:r>
            <a:r>
              <a:rPr lang="en-US" sz="2800" b="1" i="1" dirty="0" err="1" smtClean="0">
                <a:solidFill>
                  <a:srgbClr val="FF0000"/>
                </a:solidFill>
              </a:rPr>
              <a:t>nhất</a:t>
            </a:r>
            <a:r>
              <a:rPr lang="en-US" sz="2800" b="1" i="1" dirty="0" smtClean="0">
                <a:solidFill>
                  <a:srgbClr val="FF0000"/>
                </a:solidFill>
              </a:rPr>
              <a:t> hay </a:t>
            </a:r>
            <a:r>
              <a:rPr lang="en-US" sz="2800" b="1" i="1" dirty="0" err="1" smtClean="0">
                <a:solidFill>
                  <a:srgbClr val="FF0000"/>
                </a:solidFill>
              </a:rPr>
              <a:t>không</a:t>
            </a:r>
            <a:r>
              <a:rPr lang="en-US" sz="2800" b="1" i="1" dirty="0" smtClean="0">
                <a:solidFill>
                  <a:srgbClr val="FF0000"/>
                </a:solidFill>
              </a:rPr>
              <a:t> ?</a:t>
            </a:r>
            <a:endParaRPr lang="en-US" sz="2800" b="1" i="1" dirty="0">
              <a:solidFill>
                <a:srgbClr val="FF0000"/>
              </a:solidFill>
            </a:endParaRPr>
          </a:p>
        </p:txBody>
      </p:sp>
      <p:sp>
        <p:nvSpPr>
          <p:cNvPr id="27" name="Down Arrow 26"/>
          <p:cNvSpPr/>
          <p:nvPr/>
        </p:nvSpPr>
        <p:spPr>
          <a:xfrm>
            <a:off x="457200" y="3352800"/>
            <a:ext cx="914400" cy="838200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0" y="4180344"/>
            <a:ext cx="88392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rgbClr val="FF0000"/>
                </a:solidFill>
              </a:rPr>
              <a:t>Nhiều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người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cho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rằng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có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đam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mê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có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yêu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thích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thì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mới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làm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tốt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được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công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việc.nhừng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năng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lực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cũng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là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một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trong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những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yếu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tố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quan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trọng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hàng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đầu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quyết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định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hiệu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quả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công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việc,Vậy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khi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lựa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chọn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nghề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nghiệp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bạn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sẽ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căn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cứ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vào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năng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lực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bản</a:t>
            </a:r>
            <a:r>
              <a:rPr lang="en-US" sz="2800" b="1" dirty="0" smtClean="0">
                <a:solidFill>
                  <a:srgbClr val="FF0000"/>
                </a:solidFill>
              </a:rPr>
              <a:t> than hay </a:t>
            </a:r>
            <a:r>
              <a:rPr lang="en-US" sz="2800" b="1" dirty="0" err="1" smtClean="0">
                <a:solidFill>
                  <a:srgbClr val="FF0000"/>
                </a:solidFill>
              </a:rPr>
              <a:t>vẫn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quyết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lựa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chọn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theo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sở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thich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đam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mê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04800" y="4343400"/>
            <a:ext cx="84582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rgbClr val="FF0000"/>
                </a:solidFill>
              </a:rPr>
              <a:t>Nếu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bị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gia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đình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ép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phải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vào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một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ngành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nghề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mà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không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thuộc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vào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sở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trường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của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mình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cũng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như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ước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mơ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bấy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lâu</a:t>
            </a:r>
            <a:r>
              <a:rPr lang="en-US" sz="2800" b="1" dirty="0" smtClean="0">
                <a:solidFill>
                  <a:srgbClr val="FF0000"/>
                </a:solidFill>
              </a:rPr>
              <a:t> nay </a:t>
            </a:r>
            <a:r>
              <a:rPr lang="en-US" sz="2800" b="1" dirty="0" err="1" smtClean="0">
                <a:solidFill>
                  <a:srgbClr val="FF0000"/>
                </a:solidFill>
              </a:rPr>
              <a:t>của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bạn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thì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bạn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có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từ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bỏ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ước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mơ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đó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không</a:t>
            </a:r>
            <a:r>
              <a:rPr lang="en-US" sz="2800" b="1" dirty="0" smtClean="0">
                <a:solidFill>
                  <a:srgbClr val="FF0000"/>
                </a:solidFill>
              </a:rPr>
              <a:t> ? </a:t>
            </a:r>
            <a:r>
              <a:rPr lang="en-US" sz="2800" b="1" dirty="0" err="1" smtClean="0">
                <a:solidFill>
                  <a:srgbClr val="FF0000"/>
                </a:solidFill>
              </a:rPr>
              <a:t>Bạn</a:t>
            </a:r>
            <a:r>
              <a:rPr lang="en-US" sz="2800" b="1" dirty="0" smtClean="0">
                <a:solidFill>
                  <a:srgbClr val="FF0000"/>
                </a:solidFill>
              </a:rPr>
              <a:t> se </a:t>
            </a:r>
            <a:r>
              <a:rPr lang="en-US" sz="2800" b="1" dirty="0" err="1" smtClean="0">
                <a:solidFill>
                  <a:srgbClr val="FF0000"/>
                </a:solidFill>
              </a:rPr>
              <a:t>làm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thế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nào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để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thuyết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phục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gia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đình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mình</a:t>
            </a:r>
            <a:r>
              <a:rPr lang="en-US" sz="2800" b="1" dirty="0" smtClean="0">
                <a:solidFill>
                  <a:srgbClr val="FF0000"/>
                </a:solidFill>
              </a:rPr>
              <a:t> ?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04800" y="4953000"/>
            <a:ext cx="8458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rgbClr val="FF0000"/>
                </a:solidFill>
              </a:rPr>
              <a:t>Chạy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theo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ngành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nghề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thời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thượng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nên</a:t>
            </a:r>
            <a:r>
              <a:rPr lang="en-US" sz="2800" b="1" dirty="0" smtClean="0">
                <a:solidFill>
                  <a:srgbClr val="FF0000"/>
                </a:solidFill>
              </a:rPr>
              <a:t> hay </a:t>
            </a:r>
            <a:r>
              <a:rPr lang="en-US" sz="2800" b="1" dirty="0" err="1" smtClean="0">
                <a:solidFill>
                  <a:srgbClr val="FF0000"/>
                </a:solidFill>
              </a:rPr>
              <a:t>không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nên</a:t>
            </a:r>
            <a:r>
              <a:rPr lang="en-US" sz="2800" b="1" dirty="0" smtClean="0">
                <a:solidFill>
                  <a:srgbClr val="FF0000"/>
                </a:solidFill>
              </a:rPr>
              <a:t> ?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" decel="100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" decel="100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67 -0.00554 L 0.23333 -0.00554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333 -0.00554 L 0.45 -0.00554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63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5 -0.00554 L 0.7 -0.00554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5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7" grpId="2" animBg="1"/>
      <p:bldP spid="27" grpId="3" animBg="1"/>
      <p:bldP spid="28" grpId="0" build="allAtOnce"/>
      <p:bldP spid="29" grpId="0"/>
      <p:bldP spid="29" grpId="1"/>
      <p:bldP spid="30" grpId="0"/>
      <p:bldP spid="30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/>
          <p:cNvSpPr>
            <a:spLocks noChangeArrowheads="1"/>
          </p:cNvSpPr>
          <p:nvPr/>
        </p:nvSpPr>
        <p:spPr bwMode="ltGray">
          <a:xfrm>
            <a:off x="1752600" y="381000"/>
            <a:ext cx="7010400" cy="762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7150" algn="ctr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n-US" b="1" dirty="0" smtClean="0">
                <a:ln/>
                <a:solidFill>
                  <a:schemeClr val="accent3"/>
                </a:solidFill>
              </a:rPr>
              <a:t>    </a:t>
            </a:r>
            <a:r>
              <a:rPr lang="en-US" sz="5400" b="1" dirty="0" err="1" smtClean="0">
                <a:ln/>
                <a:solidFill>
                  <a:schemeClr val="accent3"/>
                </a:solidFill>
              </a:rPr>
              <a:t>Hiểu</a:t>
            </a:r>
            <a:r>
              <a:rPr lang="en-US" sz="5400" b="1" dirty="0" smtClean="0">
                <a:ln/>
                <a:solidFill>
                  <a:schemeClr val="accent3"/>
                </a:solidFill>
              </a:rPr>
              <a:t> ý </a:t>
            </a:r>
            <a:r>
              <a:rPr lang="en-US" sz="5400" b="1" dirty="0" err="1" smtClean="0">
                <a:ln/>
                <a:solidFill>
                  <a:schemeClr val="accent3"/>
                </a:solidFill>
              </a:rPr>
              <a:t>đồng</a:t>
            </a:r>
            <a:r>
              <a:rPr lang="en-US" sz="5400" b="1" dirty="0" smtClean="0">
                <a:ln/>
                <a:solidFill>
                  <a:schemeClr val="accent3"/>
                </a:solidFill>
              </a:rPr>
              <a:t> </a:t>
            </a:r>
            <a:r>
              <a:rPr lang="en-US" sz="5400" b="1" dirty="0" err="1" smtClean="0">
                <a:ln/>
                <a:solidFill>
                  <a:schemeClr val="accent3"/>
                </a:solidFill>
              </a:rPr>
              <a:t>đội</a:t>
            </a:r>
            <a:endParaRPr lang="en-US" sz="5400" b="1" dirty="0">
              <a:ln/>
              <a:solidFill>
                <a:schemeClr val="accent3"/>
              </a:solidFill>
            </a:endParaRPr>
          </a:p>
        </p:txBody>
      </p:sp>
      <p:pic>
        <p:nvPicPr>
          <p:cNvPr id="7" name="Content Placeholder 6" descr="_HAL41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43200" y="1219200"/>
            <a:ext cx="4038600" cy="5486400"/>
          </a:xfrm>
        </p:spPr>
      </p:pic>
      <p:pic>
        <p:nvPicPr>
          <p:cNvPr id="4" name="Picture 21" descr="YG_circle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36750" cy="18288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57200" y="533400"/>
            <a:ext cx="1066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 err="1" smtClean="0">
                <a:solidFill>
                  <a:srgbClr val="FF0000"/>
                </a:solidFill>
              </a:rPr>
              <a:t>Trò</a:t>
            </a:r>
            <a:r>
              <a:rPr lang="en-US" sz="2800" b="1" i="1" dirty="0" smtClean="0">
                <a:solidFill>
                  <a:srgbClr val="FF0000"/>
                </a:solidFill>
              </a:rPr>
              <a:t> </a:t>
            </a:r>
            <a:r>
              <a:rPr lang="en-US" sz="2800" b="1" i="1" dirty="0" err="1" smtClean="0">
                <a:solidFill>
                  <a:srgbClr val="FF0000"/>
                </a:solidFill>
              </a:rPr>
              <a:t>chơi</a:t>
            </a:r>
            <a:endParaRPr lang="en-US" sz="28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20150815-102346-11870654_1672356462986054_4411732639716174233_n_520x7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1201" y="457200"/>
            <a:ext cx="4953000" cy="6400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C:\Users\PT01\Desktop\phan-hong-anh-giao-vien-xinh-dep-truong-amsterdam-ha-noi-giaoduc.net.vn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52400"/>
            <a:ext cx="5715000" cy="670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v4r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33800" y="228600"/>
            <a:ext cx="4404255" cy="6629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pjr1468808232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8954063" cy="5029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nha-thien-van-hoc-la-g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90600" y="0"/>
            <a:ext cx="7086600" cy="535924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tải xuống (8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19400" y="381000"/>
            <a:ext cx="6019800" cy="6019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tam-su-vo-phi-cong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3400" y="0"/>
            <a:ext cx="7772401" cy="5181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tải xuống (5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9600" y="0"/>
            <a:ext cx="7793943" cy="5638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tải xuống (7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3400" y="0"/>
            <a:ext cx="7557541" cy="5029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ages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5800" y="152400"/>
            <a:ext cx="7282363" cy="4724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avien_kh_FLQH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14400" y="152400"/>
            <a:ext cx="679249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bhq14201916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600" y="0"/>
            <a:ext cx="8398933" cy="4724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tải xuống (6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381000"/>
            <a:ext cx="8191715" cy="5105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phien_dich_qua_dien_thoa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3000" y="228600"/>
            <a:ext cx="6344708" cy="475853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tải xuống (10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05000" y="152400"/>
            <a:ext cx="4953000" cy="6477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vietjet-air-tuyen-tiep-vien-hang-khong-688x3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1447800"/>
            <a:ext cx="8027670" cy="3733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3250" name="Picture 2" descr="C:\Users\USER\Desktop\logo_radio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295400"/>
            <a:ext cx="8610600" cy="48342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/>
      </p:sp>
      <p:sp>
        <p:nvSpPr>
          <p:cNvPr id="4" name="Rounded Rectangle 3"/>
          <p:cNvSpPr/>
          <p:nvPr/>
        </p:nvSpPr>
        <p:spPr>
          <a:xfrm>
            <a:off x="304800" y="152400"/>
            <a:ext cx="8610600" cy="1066800"/>
          </a:xfrm>
          <a:prstGeom prst="roundRect">
            <a:avLst/>
          </a:prstGeom>
          <a:ln w="76200">
            <a:solidFill>
              <a:srgbClr val="000000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Quan</a:t>
            </a:r>
            <a:r>
              <a:rPr lang="en-US" sz="3200" dirty="0" smtClean="0"/>
              <a:t> </a:t>
            </a:r>
            <a:r>
              <a:rPr lang="en-US" sz="3200" dirty="0" err="1" smtClean="0"/>
              <a:t>trọng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lựa</a:t>
            </a:r>
            <a:r>
              <a:rPr lang="en-US" sz="3200" dirty="0" smtClean="0"/>
              <a:t> </a:t>
            </a:r>
            <a:r>
              <a:rPr lang="en-US" sz="3200" dirty="0" err="1" smtClean="0"/>
              <a:t>chọn</a:t>
            </a:r>
            <a:r>
              <a:rPr lang="en-US" sz="3200" dirty="0" smtClean="0"/>
              <a:t> </a:t>
            </a:r>
            <a:r>
              <a:rPr lang="en-US" sz="3200" dirty="0" err="1" smtClean="0"/>
              <a:t>nghề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r>
              <a:rPr lang="en-US" sz="3200" dirty="0" smtClean="0"/>
              <a:t> </a:t>
            </a:r>
            <a:r>
              <a:rPr lang="en-US" sz="3200" dirty="0" err="1" smtClean="0"/>
              <a:t>phù</a:t>
            </a:r>
            <a:r>
              <a:rPr lang="en-US" sz="3200" dirty="0" smtClean="0"/>
              <a:t> </a:t>
            </a:r>
            <a:r>
              <a:rPr lang="en-US" sz="3200" dirty="0" err="1" smtClean="0"/>
              <a:t>hợp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sở</a:t>
            </a:r>
            <a:r>
              <a:rPr lang="en-US" sz="3200" dirty="0" smtClean="0"/>
              <a:t> </a:t>
            </a:r>
            <a:r>
              <a:rPr lang="en-US" sz="3200" dirty="0" err="1" smtClean="0"/>
              <a:t>thích</a:t>
            </a:r>
            <a:r>
              <a:rPr lang="en-US" sz="3200" dirty="0" smtClean="0"/>
              <a:t> </a:t>
            </a:r>
            <a:r>
              <a:rPr lang="en-US" sz="3200" dirty="0" err="1" smtClean="0"/>
              <a:t>chính</a:t>
            </a:r>
            <a:r>
              <a:rPr lang="en-US" sz="3200" dirty="0" smtClean="0"/>
              <a:t> </a:t>
            </a:r>
            <a:r>
              <a:rPr lang="en-US" sz="3200" dirty="0" err="1" smtClean="0"/>
              <a:t>mình</a:t>
            </a:r>
            <a:endParaRPr lang="en-US" sz="3200" dirty="0"/>
          </a:p>
        </p:txBody>
      </p:sp>
      <p:sp>
        <p:nvSpPr>
          <p:cNvPr id="5" name="Rounded Rectangle 4"/>
          <p:cNvSpPr/>
          <p:nvPr/>
        </p:nvSpPr>
        <p:spPr>
          <a:xfrm>
            <a:off x="304800" y="1447800"/>
            <a:ext cx="8839200" cy="1371600"/>
          </a:xfrm>
          <a:prstGeom prst="roundRect">
            <a:avLst/>
          </a:prstGeom>
          <a:ln w="76200">
            <a:solidFill>
              <a:srgbClr val="000000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Hiểu</a:t>
            </a:r>
            <a:r>
              <a:rPr lang="en-US" sz="3200" dirty="0" smtClean="0"/>
              <a:t> </a:t>
            </a:r>
            <a:r>
              <a:rPr lang="en-US" sz="3200" dirty="0" err="1" smtClean="0"/>
              <a:t>rõ</a:t>
            </a:r>
            <a:r>
              <a:rPr lang="en-US" sz="3200" dirty="0" smtClean="0"/>
              <a:t> </a:t>
            </a:r>
            <a:r>
              <a:rPr lang="en-US" sz="3200" dirty="0" err="1" smtClean="0"/>
              <a:t>trách</a:t>
            </a:r>
            <a:r>
              <a:rPr lang="en-US" sz="3200" dirty="0" smtClean="0"/>
              <a:t> </a:t>
            </a:r>
            <a:r>
              <a:rPr lang="en-US" sz="3200" dirty="0" err="1" smtClean="0"/>
              <a:t>nhiệm</a:t>
            </a:r>
            <a:r>
              <a:rPr lang="en-US" sz="3200" dirty="0" smtClean="0"/>
              <a:t> </a:t>
            </a:r>
            <a:r>
              <a:rPr lang="en-US" sz="3200" dirty="0" err="1" smtClean="0"/>
              <a:t>quyền</a:t>
            </a:r>
            <a:r>
              <a:rPr lang="en-US" sz="3200" dirty="0" smtClean="0"/>
              <a:t> </a:t>
            </a:r>
            <a:r>
              <a:rPr lang="en-US" sz="3200" dirty="0" err="1" smtClean="0"/>
              <a:t>lợi</a:t>
            </a:r>
            <a:r>
              <a:rPr lang="en-US" sz="3200" dirty="0" smtClean="0"/>
              <a:t> </a:t>
            </a:r>
            <a:r>
              <a:rPr lang="en-US" sz="3200" dirty="0" err="1" smtClean="0"/>
              <a:t>bản</a:t>
            </a:r>
            <a:r>
              <a:rPr lang="en-US" sz="3200" dirty="0" smtClean="0"/>
              <a:t> </a:t>
            </a:r>
            <a:r>
              <a:rPr lang="en-US" sz="3200" dirty="0" err="1" smtClean="0"/>
              <a:t>thân</a:t>
            </a:r>
            <a:r>
              <a:rPr lang="en-US" sz="3200" dirty="0" smtClean="0"/>
              <a:t>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học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trau</a:t>
            </a:r>
            <a:r>
              <a:rPr lang="en-US" sz="3200" dirty="0" smtClean="0"/>
              <a:t> </a:t>
            </a:r>
            <a:r>
              <a:rPr lang="en-US" sz="3200" dirty="0" err="1" smtClean="0"/>
              <a:t>dồi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năng</a:t>
            </a:r>
            <a:r>
              <a:rPr lang="en-US" sz="3200" dirty="0" smtClean="0"/>
              <a:t> </a:t>
            </a:r>
            <a:r>
              <a:rPr lang="en-US" sz="3200" dirty="0" err="1" smtClean="0"/>
              <a:t>nghề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r>
              <a:rPr lang="en-US" sz="3200" dirty="0" smtClean="0"/>
              <a:t> </a:t>
            </a:r>
            <a:r>
              <a:rPr lang="en-US" sz="3200" dirty="0" err="1" smtClean="0"/>
              <a:t>lập</a:t>
            </a:r>
            <a:r>
              <a:rPr lang="en-US" sz="3200" dirty="0" smtClean="0"/>
              <a:t> </a:t>
            </a:r>
            <a:r>
              <a:rPr lang="en-US" sz="3200" dirty="0" err="1" smtClean="0"/>
              <a:t>thân</a:t>
            </a:r>
            <a:endParaRPr lang="en-US" sz="3200" dirty="0"/>
          </a:p>
        </p:txBody>
      </p:sp>
      <p:sp>
        <p:nvSpPr>
          <p:cNvPr id="6" name="Rounded Rectangle 5"/>
          <p:cNvSpPr/>
          <p:nvPr/>
        </p:nvSpPr>
        <p:spPr>
          <a:xfrm>
            <a:off x="304800" y="2971800"/>
            <a:ext cx="8610600" cy="1524000"/>
          </a:xfrm>
          <a:prstGeom prst="roundRect">
            <a:avLst/>
          </a:prstGeom>
          <a:ln w="76200">
            <a:solidFill>
              <a:srgbClr val="000000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Rèn</a:t>
            </a:r>
            <a:r>
              <a:rPr lang="en-US" sz="3200" dirty="0" smtClean="0"/>
              <a:t> </a:t>
            </a:r>
            <a:r>
              <a:rPr lang="en-US" sz="3200" dirty="0" err="1" smtClean="0"/>
              <a:t>luyên</a:t>
            </a:r>
            <a:r>
              <a:rPr lang="en-US" sz="3200" dirty="0" smtClean="0"/>
              <a:t> </a:t>
            </a:r>
            <a:r>
              <a:rPr lang="en-US" sz="3200" dirty="0" err="1" smtClean="0"/>
              <a:t>khả</a:t>
            </a:r>
            <a:r>
              <a:rPr lang="en-US" sz="3200" dirty="0" smtClean="0"/>
              <a:t> </a:t>
            </a:r>
            <a:r>
              <a:rPr lang="en-US" sz="3200" dirty="0" err="1" smtClean="0"/>
              <a:t>năng</a:t>
            </a:r>
            <a:r>
              <a:rPr lang="en-US" sz="3200" dirty="0" smtClean="0"/>
              <a:t> </a:t>
            </a:r>
            <a:r>
              <a:rPr lang="en-US" sz="3200" dirty="0" err="1" smtClean="0"/>
              <a:t>trình</a:t>
            </a:r>
            <a:r>
              <a:rPr lang="en-US" sz="3200" dirty="0" smtClean="0"/>
              <a:t> </a:t>
            </a:r>
            <a:r>
              <a:rPr lang="en-US" sz="3200" dirty="0" err="1" smtClean="0"/>
              <a:t>bày</a:t>
            </a:r>
            <a:r>
              <a:rPr lang="en-US" sz="3200" dirty="0" smtClean="0"/>
              <a:t> </a:t>
            </a:r>
            <a:r>
              <a:rPr lang="en-US" sz="3200" dirty="0" err="1" smtClean="0"/>
              <a:t>suy</a:t>
            </a:r>
            <a:r>
              <a:rPr lang="en-US" sz="3200" dirty="0" smtClean="0"/>
              <a:t> </a:t>
            </a:r>
            <a:r>
              <a:rPr lang="en-US" sz="3200" dirty="0" err="1" smtClean="0"/>
              <a:t>nghĩ</a:t>
            </a:r>
            <a:r>
              <a:rPr lang="en-US" sz="3200" dirty="0" smtClean="0"/>
              <a:t> </a:t>
            </a:r>
            <a:r>
              <a:rPr lang="en-US" sz="3200" dirty="0" err="1" smtClean="0"/>
              <a:t>cũng</a:t>
            </a:r>
            <a:r>
              <a:rPr lang="en-US" sz="3200" dirty="0" smtClean="0"/>
              <a:t> </a:t>
            </a:r>
            <a:r>
              <a:rPr lang="en-US" sz="3200" dirty="0" err="1" smtClean="0"/>
              <a:t>như</a:t>
            </a:r>
            <a:r>
              <a:rPr lang="en-US" sz="3200" dirty="0" smtClean="0"/>
              <a:t> </a:t>
            </a:r>
            <a:r>
              <a:rPr lang="en-US" sz="3200" dirty="0" err="1" smtClean="0"/>
              <a:t>bảo</a:t>
            </a:r>
            <a:r>
              <a:rPr lang="en-US" sz="3200" dirty="0" smtClean="0"/>
              <a:t> </a:t>
            </a:r>
            <a:r>
              <a:rPr lang="en-US" sz="3200" dirty="0" err="1" smtClean="0"/>
              <a:t>vệ</a:t>
            </a:r>
            <a:r>
              <a:rPr lang="en-US" sz="3200" dirty="0" smtClean="0"/>
              <a:t> </a:t>
            </a:r>
            <a:r>
              <a:rPr lang="en-US" sz="3200" dirty="0" err="1" smtClean="0"/>
              <a:t>chính</a:t>
            </a:r>
            <a:r>
              <a:rPr lang="en-US" sz="3200" dirty="0" smtClean="0"/>
              <a:t> </a:t>
            </a:r>
            <a:r>
              <a:rPr lang="en-US" sz="3200" dirty="0" err="1" smtClean="0"/>
              <a:t>kiến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</a:t>
            </a:r>
            <a:r>
              <a:rPr lang="en-US" sz="3200" dirty="0" err="1" smtClean="0"/>
              <a:t>bản</a:t>
            </a:r>
            <a:r>
              <a:rPr lang="en-US" sz="3200" dirty="0" smtClean="0"/>
              <a:t> </a:t>
            </a:r>
            <a:r>
              <a:rPr lang="en-US" sz="3200" dirty="0" err="1" smtClean="0"/>
              <a:t>thân</a:t>
            </a:r>
            <a:r>
              <a:rPr lang="en-US" sz="3200" dirty="0" smtClean="0"/>
              <a:t>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cách</a:t>
            </a:r>
            <a:r>
              <a:rPr lang="en-US" sz="3200" dirty="0" smtClean="0"/>
              <a:t> </a:t>
            </a:r>
            <a:r>
              <a:rPr lang="en-US" sz="3200" dirty="0" err="1" smtClean="0"/>
              <a:t>buổi</a:t>
            </a:r>
            <a:r>
              <a:rPr lang="en-US" sz="3200" dirty="0" smtClean="0"/>
              <a:t> </a:t>
            </a:r>
            <a:r>
              <a:rPr lang="en-US" sz="3200" dirty="0" err="1" smtClean="0"/>
              <a:t>tranh</a:t>
            </a:r>
            <a:r>
              <a:rPr lang="en-US" sz="3200" dirty="0" smtClean="0"/>
              <a:t> </a:t>
            </a:r>
            <a:r>
              <a:rPr lang="en-US" sz="3200" dirty="0" err="1" smtClean="0"/>
              <a:t>luận</a:t>
            </a:r>
            <a:endParaRPr lang="en-US" sz="3200" dirty="0"/>
          </a:p>
        </p:txBody>
      </p:sp>
      <p:sp>
        <p:nvSpPr>
          <p:cNvPr id="7" name="Rounded Rectangle 6"/>
          <p:cNvSpPr/>
          <p:nvPr/>
        </p:nvSpPr>
        <p:spPr>
          <a:xfrm>
            <a:off x="304800" y="4648200"/>
            <a:ext cx="8610600" cy="838200"/>
          </a:xfrm>
          <a:prstGeom prst="roundRect">
            <a:avLst/>
          </a:prstGeom>
          <a:ln w="76200">
            <a:solidFill>
              <a:srgbClr val="000000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Giúp</a:t>
            </a:r>
            <a:r>
              <a:rPr lang="en-US" sz="3200" dirty="0" smtClean="0"/>
              <a:t> </a:t>
            </a:r>
            <a:r>
              <a:rPr lang="en-US" sz="3200" dirty="0" err="1" smtClean="0"/>
              <a:t>giúp</a:t>
            </a:r>
            <a:r>
              <a:rPr lang="en-US" sz="3200" dirty="0" smtClean="0"/>
              <a:t> </a:t>
            </a:r>
            <a:r>
              <a:rPr lang="en-US" sz="3200" dirty="0" err="1" smtClean="0"/>
              <a:t>ta</a:t>
            </a:r>
            <a:r>
              <a:rPr lang="en-US" sz="3200" dirty="0" smtClean="0"/>
              <a:t> </a:t>
            </a:r>
            <a:r>
              <a:rPr lang="en-US" sz="3200" dirty="0" err="1" smtClean="0"/>
              <a:t>giải</a:t>
            </a:r>
            <a:r>
              <a:rPr lang="en-US" sz="3200" dirty="0" smtClean="0"/>
              <a:t> </a:t>
            </a:r>
            <a:r>
              <a:rPr lang="en-US" sz="3200" dirty="0" err="1" smtClean="0"/>
              <a:t>quyết</a:t>
            </a:r>
            <a:r>
              <a:rPr lang="en-US" sz="3200" dirty="0" smtClean="0"/>
              <a:t> </a:t>
            </a:r>
            <a:r>
              <a:rPr lang="en-US" sz="3200" dirty="0" err="1" smtClean="0"/>
              <a:t>tình</a:t>
            </a:r>
            <a:r>
              <a:rPr lang="en-US" sz="3200" dirty="0" smtClean="0"/>
              <a:t> </a:t>
            </a:r>
            <a:r>
              <a:rPr lang="en-US" sz="3200" dirty="0" err="1" smtClean="0"/>
              <a:t>huống</a:t>
            </a:r>
            <a:r>
              <a:rPr lang="en-US" sz="3200" dirty="0" smtClean="0"/>
              <a:t>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nghề</a:t>
            </a:r>
            <a:r>
              <a:rPr lang="en-US" sz="3200" dirty="0" smtClean="0"/>
              <a:t> </a:t>
            </a:r>
            <a:endParaRPr lang="en-US" sz="3200" dirty="0"/>
          </a:p>
        </p:txBody>
      </p:sp>
      <p:sp>
        <p:nvSpPr>
          <p:cNvPr id="8" name="Rounded Rectangle 7"/>
          <p:cNvSpPr/>
          <p:nvPr/>
        </p:nvSpPr>
        <p:spPr>
          <a:xfrm>
            <a:off x="304800" y="5715000"/>
            <a:ext cx="8610600" cy="914400"/>
          </a:xfrm>
          <a:prstGeom prst="roundRect">
            <a:avLst/>
          </a:prstGeom>
          <a:ln w="76200">
            <a:solidFill>
              <a:srgbClr val="000000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Cần</a:t>
            </a:r>
            <a:r>
              <a:rPr lang="en-US" sz="3200" dirty="0" smtClean="0"/>
              <a:t> </a:t>
            </a:r>
            <a:r>
              <a:rPr lang="en-US" sz="3200" dirty="0" err="1" smtClean="0"/>
              <a:t>phải</a:t>
            </a:r>
            <a:r>
              <a:rPr lang="en-US" sz="3200" dirty="0" smtClean="0"/>
              <a:t> </a:t>
            </a:r>
            <a:r>
              <a:rPr lang="en-US" sz="3200" dirty="0" err="1" smtClean="0"/>
              <a:t>có</a:t>
            </a:r>
            <a:r>
              <a:rPr lang="en-US" sz="3200" dirty="0" smtClean="0"/>
              <a:t> </a:t>
            </a:r>
            <a:r>
              <a:rPr lang="en-US" sz="3200" dirty="0" err="1" smtClean="0"/>
              <a:t>sự</a:t>
            </a:r>
            <a:r>
              <a:rPr lang="en-US" sz="3200" dirty="0" smtClean="0"/>
              <a:t> </a:t>
            </a:r>
            <a:r>
              <a:rPr lang="en-US" sz="3200" dirty="0" err="1" smtClean="0"/>
              <a:t>nhất</a:t>
            </a:r>
            <a:r>
              <a:rPr lang="en-US" sz="3200" dirty="0" smtClean="0"/>
              <a:t> </a:t>
            </a:r>
            <a:r>
              <a:rPr lang="en-US" sz="3200" dirty="0" err="1" smtClean="0"/>
              <a:t>quán</a:t>
            </a:r>
            <a:r>
              <a:rPr lang="en-US" sz="3200" dirty="0" smtClean="0"/>
              <a:t>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lựa</a:t>
            </a:r>
            <a:r>
              <a:rPr lang="en-US" sz="3200" dirty="0" smtClean="0"/>
              <a:t> </a:t>
            </a:r>
            <a:r>
              <a:rPr lang="en-US" sz="3200" dirty="0" err="1" smtClean="0"/>
              <a:t>chọn</a:t>
            </a:r>
            <a:r>
              <a:rPr lang="en-US" sz="3200" dirty="0" smtClean="0"/>
              <a:t> </a:t>
            </a:r>
            <a:r>
              <a:rPr lang="en-US" sz="3200" dirty="0" err="1" smtClean="0"/>
              <a:t>nghề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048000" y="4848225"/>
            <a:ext cx="6029325" cy="944563"/>
          </a:xfrm>
        </p:spPr>
        <p:txBody>
          <a:bodyPr/>
          <a:lstStyle/>
          <a:p>
            <a:r>
              <a:rPr lang="en-US" sz="6000"/>
              <a:t>Thank You!</a:t>
            </a:r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848100" y="5734050"/>
            <a:ext cx="4038600" cy="457200"/>
          </a:xfrm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en-US" b="1"/>
              <a:t>Add Your Company Slogan</a:t>
            </a:r>
            <a:endParaRPr lang="en-US"/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gray">
          <a:xfrm>
            <a:off x="4298950" y="5854700"/>
            <a:ext cx="74613" cy="1524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 animBg="1"/>
    </p:bldLst>
  </p:timing>
</p:sld>
</file>

<file path=ppt/theme/theme1.xml><?xml version="1.0" encoding="utf-8"?>
<a:theme xmlns:a="http://schemas.openxmlformats.org/drawingml/2006/main" name="583TGp_business_light_ani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C8D4E2"/>
        </a:lt1>
        <a:dk2>
          <a:srgbClr val="015465"/>
        </a:dk2>
        <a:lt2>
          <a:srgbClr val="808080"/>
        </a:lt2>
        <a:accent1>
          <a:srgbClr val="B96F81"/>
        </a:accent1>
        <a:accent2>
          <a:srgbClr val="84B75D"/>
        </a:accent2>
        <a:accent3>
          <a:srgbClr val="E0E6EE"/>
        </a:accent3>
        <a:accent4>
          <a:srgbClr val="000000"/>
        </a:accent4>
        <a:accent5>
          <a:srgbClr val="D9BBC1"/>
        </a:accent5>
        <a:accent6>
          <a:srgbClr val="77A653"/>
        </a:accent6>
        <a:hlink>
          <a:srgbClr val="B88A68"/>
        </a:hlink>
        <a:folHlink>
          <a:srgbClr val="91A7C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CCE1C9"/>
        </a:lt1>
        <a:dk2>
          <a:srgbClr val="660066"/>
        </a:dk2>
        <a:lt2>
          <a:srgbClr val="808080"/>
        </a:lt2>
        <a:accent1>
          <a:srgbClr val="8F7AC4"/>
        </a:accent1>
        <a:accent2>
          <a:srgbClr val="D79E5F"/>
        </a:accent2>
        <a:accent3>
          <a:srgbClr val="E2EEE1"/>
        </a:accent3>
        <a:accent4>
          <a:srgbClr val="000000"/>
        </a:accent4>
        <a:accent5>
          <a:srgbClr val="C6BEDE"/>
        </a:accent5>
        <a:accent6>
          <a:srgbClr val="C38F55"/>
        </a:accent6>
        <a:hlink>
          <a:srgbClr val="6494BC"/>
        </a:hlink>
        <a:folHlink>
          <a:srgbClr val="A6BD9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E3D9D3"/>
        </a:lt1>
        <a:dk2>
          <a:srgbClr val="A50021"/>
        </a:dk2>
        <a:lt2>
          <a:srgbClr val="808080"/>
        </a:lt2>
        <a:accent1>
          <a:srgbClr val="5E87CA"/>
        </a:accent1>
        <a:accent2>
          <a:srgbClr val="B75D86"/>
        </a:accent2>
        <a:accent3>
          <a:srgbClr val="EFE9E6"/>
        </a:accent3>
        <a:accent4>
          <a:srgbClr val="000000"/>
        </a:accent4>
        <a:accent5>
          <a:srgbClr val="B6C3E1"/>
        </a:accent5>
        <a:accent6>
          <a:srgbClr val="A65379"/>
        </a:accent6>
        <a:hlink>
          <a:srgbClr val="5DB648"/>
        </a:hlink>
        <a:folHlink>
          <a:srgbClr val="C2A29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583TGp_business_light_ani</Template>
  <TotalTime>332</TotalTime>
  <Words>444</Words>
  <Application>Microsoft Office PowerPoint</Application>
  <PresentationFormat>On-screen Show (4:3)</PresentationFormat>
  <Paragraphs>54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583TGp_business_light_ani</vt:lpstr>
      <vt:lpstr>PowerPoint Presentation</vt:lpstr>
      <vt:lpstr>THANH NIÊN VỚI VẤN ĐỀ LẬP NGHIỆP</vt:lpstr>
      <vt:lpstr>PowerPoint Presentation</vt:lpstr>
      <vt:lpstr>PowerPoint Presentation</vt:lpstr>
      <vt:lpstr>Video clip</vt:lpstr>
      <vt:lpstr>PowerPoint Presentation</vt:lpstr>
      <vt:lpstr>Thanh niên cần gì để lập nghiệp ???????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You!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PT01</cp:lastModifiedBy>
  <cp:revision>33</cp:revision>
  <dcterms:created xsi:type="dcterms:W3CDTF">2017-02-26T09:41:22Z</dcterms:created>
  <dcterms:modified xsi:type="dcterms:W3CDTF">2017-03-18T03:12:52Z</dcterms:modified>
</cp:coreProperties>
</file>